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60" r:id="rId6"/>
    <p:sldId id="262" r:id="rId7"/>
    <p:sldId id="261" r:id="rId8"/>
    <p:sldId id="263" r:id="rId9"/>
    <p:sldId id="264" r:id="rId10"/>
    <p:sldId id="267" r:id="rId11"/>
    <p:sldId id="268" r:id="rId12"/>
    <p:sldId id="265" r:id="rId13"/>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D60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338" y="-28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ABD91B-AD95-4A6C-9598-905411344AC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da-DK"/>
        </a:p>
      </dgm:t>
    </dgm:pt>
    <dgm:pt modelId="{B23BA55E-FCC5-4057-9B33-6873BFC36A85}">
      <dgm:prSet phldrT="[Tekst]" custT="1"/>
      <dgm:spPr/>
      <dgm:t>
        <a:bodyPr/>
        <a:lstStyle/>
        <a:p>
          <a:r>
            <a:rPr lang="da-DK" sz="1600" dirty="0" smtClean="0"/>
            <a:t>Træning</a:t>
          </a:r>
          <a:endParaRPr lang="da-DK" sz="1600" dirty="0"/>
        </a:p>
      </dgm:t>
    </dgm:pt>
    <dgm:pt modelId="{DF432E04-2E95-428F-B550-8AD1B7B17CBC}" type="parTrans" cxnId="{97D88322-D67A-48AC-ABE9-A0143ACB13A6}">
      <dgm:prSet/>
      <dgm:spPr/>
      <dgm:t>
        <a:bodyPr/>
        <a:lstStyle/>
        <a:p>
          <a:endParaRPr lang="da-DK"/>
        </a:p>
      </dgm:t>
    </dgm:pt>
    <dgm:pt modelId="{260C1823-FF35-4714-8A59-65191168143F}" type="sibTrans" cxnId="{97D88322-D67A-48AC-ABE9-A0143ACB13A6}">
      <dgm:prSet/>
      <dgm:spPr/>
      <dgm:t>
        <a:bodyPr/>
        <a:lstStyle/>
        <a:p>
          <a:endParaRPr lang="da-DK"/>
        </a:p>
      </dgm:t>
    </dgm:pt>
    <dgm:pt modelId="{5F823E1C-334F-47E6-8B93-46FA050B689D}">
      <dgm:prSet phldrT="[Tekst]" custT="1"/>
      <dgm:spPr/>
      <dgm:t>
        <a:bodyPr/>
        <a:lstStyle/>
        <a:p>
          <a:r>
            <a:rPr lang="da-DK" sz="1600" dirty="0" smtClean="0"/>
            <a:t>Stævne</a:t>
          </a:r>
          <a:endParaRPr lang="da-DK" sz="1600" dirty="0"/>
        </a:p>
      </dgm:t>
    </dgm:pt>
    <dgm:pt modelId="{258E9C4C-5751-4B57-918E-40A5FEDE0CF2}" type="parTrans" cxnId="{D1B7F200-7571-4A75-B9B2-56F35CDF9F0A}">
      <dgm:prSet/>
      <dgm:spPr/>
      <dgm:t>
        <a:bodyPr/>
        <a:lstStyle/>
        <a:p>
          <a:endParaRPr lang="da-DK"/>
        </a:p>
      </dgm:t>
    </dgm:pt>
    <dgm:pt modelId="{FA91D88E-D55A-477A-8698-FE2BC0E26879}" type="sibTrans" cxnId="{D1B7F200-7571-4A75-B9B2-56F35CDF9F0A}">
      <dgm:prSet/>
      <dgm:spPr/>
      <dgm:t>
        <a:bodyPr/>
        <a:lstStyle/>
        <a:p>
          <a:endParaRPr lang="da-DK"/>
        </a:p>
      </dgm:t>
    </dgm:pt>
    <dgm:pt modelId="{BE78BCF0-FEE9-4771-B5FB-FB1820CE0E4C}">
      <dgm:prSet phldrT="[Tekst]" custT="1"/>
      <dgm:spPr/>
      <dgm:t>
        <a:bodyPr/>
        <a:lstStyle/>
        <a:p>
          <a:r>
            <a:rPr lang="da-DK" sz="1400" dirty="0" err="1" smtClean="0"/>
            <a:t>Bestyrel-se</a:t>
          </a:r>
          <a:endParaRPr lang="da-DK" sz="1400" dirty="0"/>
        </a:p>
      </dgm:t>
    </dgm:pt>
    <dgm:pt modelId="{25787CA2-2389-44A8-82F5-564DE4AFF9EE}" type="parTrans" cxnId="{879A6501-CC94-4732-900B-79E3E39B5279}">
      <dgm:prSet/>
      <dgm:spPr/>
      <dgm:t>
        <a:bodyPr/>
        <a:lstStyle/>
        <a:p>
          <a:endParaRPr lang="da-DK"/>
        </a:p>
      </dgm:t>
    </dgm:pt>
    <dgm:pt modelId="{B3D10813-D22A-4339-8DE6-420EEB437CDD}" type="sibTrans" cxnId="{879A6501-CC94-4732-900B-79E3E39B5279}">
      <dgm:prSet/>
      <dgm:spPr/>
      <dgm:t>
        <a:bodyPr/>
        <a:lstStyle/>
        <a:p>
          <a:endParaRPr lang="da-DK"/>
        </a:p>
      </dgm:t>
    </dgm:pt>
    <dgm:pt modelId="{D5F04FCA-084B-41FB-A537-C3B87DE3BBAA}">
      <dgm:prSet phldrT="[Tekst]" custT="1"/>
      <dgm:spPr/>
      <dgm:t>
        <a:bodyPr/>
        <a:lstStyle/>
        <a:p>
          <a:r>
            <a:rPr lang="da-DK" sz="1600" dirty="0" err="1" smtClean="0"/>
            <a:t>Arrange-menter</a:t>
          </a:r>
          <a:endParaRPr lang="da-DK" sz="1600" dirty="0"/>
        </a:p>
      </dgm:t>
    </dgm:pt>
    <dgm:pt modelId="{BEFE3A33-50D2-4D2D-AF9E-6D8F0B2FC830}" type="parTrans" cxnId="{9141093E-CE41-4B6D-B461-B5EAC919DE30}">
      <dgm:prSet/>
      <dgm:spPr/>
      <dgm:t>
        <a:bodyPr/>
        <a:lstStyle/>
        <a:p>
          <a:endParaRPr lang="da-DK"/>
        </a:p>
      </dgm:t>
    </dgm:pt>
    <dgm:pt modelId="{31E9185F-CF32-44D6-9809-3F63E7486C00}" type="sibTrans" cxnId="{9141093E-CE41-4B6D-B461-B5EAC919DE30}">
      <dgm:prSet/>
      <dgm:spPr/>
      <dgm:t>
        <a:bodyPr/>
        <a:lstStyle/>
        <a:p>
          <a:endParaRPr lang="da-DK"/>
        </a:p>
      </dgm:t>
    </dgm:pt>
    <dgm:pt modelId="{3287F016-DE73-4335-B531-886E983F3BD6}">
      <dgm:prSet phldrT="[Tekst]"/>
      <dgm:spPr/>
      <dgm:t>
        <a:bodyPr/>
        <a:lstStyle/>
        <a:p>
          <a:r>
            <a:rPr lang="da-DK" dirty="0" smtClean="0"/>
            <a:t>Økonomi</a:t>
          </a:r>
          <a:endParaRPr lang="da-DK" dirty="0"/>
        </a:p>
      </dgm:t>
    </dgm:pt>
    <dgm:pt modelId="{955618F3-31EF-46E1-8873-4BE76FF982A3}" type="parTrans" cxnId="{A3C1DFE0-A692-485C-B48C-73244FC2F4BE}">
      <dgm:prSet/>
      <dgm:spPr/>
      <dgm:t>
        <a:bodyPr/>
        <a:lstStyle/>
        <a:p>
          <a:endParaRPr lang="da-DK"/>
        </a:p>
      </dgm:t>
    </dgm:pt>
    <dgm:pt modelId="{7A8A33F9-B4F0-4D8F-B53A-A79553972E74}" type="sibTrans" cxnId="{A3C1DFE0-A692-485C-B48C-73244FC2F4BE}">
      <dgm:prSet/>
      <dgm:spPr/>
      <dgm:t>
        <a:bodyPr/>
        <a:lstStyle/>
        <a:p>
          <a:endParaRPr lang="da-DK"/>
        </a:p>
      </dgm:t>
    </dgm:pt>
    <dgm:pt modelId="{8A27E38C-1DA9-4812-819A-3F545CCD05E0}">
      <dgm:prSet phldrT="[Tekst]"/>
      <dgm:spPr/>
      <dgm:t>
        <a:bodyPr/>
        <a:lstStyle/>
        <a:p>
          <a:r>
            <a:rPr lang="da-DK" dirty="0" smtClean="0"/>
            <a:t>Daglig drift</a:t>
          </a:r>
          <a:endParaRPr lang="da-DK" dirty="0"/>
        </a:p>
      </dgm:t>
    </dgm:pt>
    <dgm:pt modelId="{7EDC99C8-2DC5-453F-A324-E5A402AAB95F}" type="parTrans" cxnId="{CD8D7556-55E1-4AF9-A65B-CA08BE73F94E}">
      <dgm:prSet/>
      <dgm:spPr/>
      <dgm:t>
        <a:bodyPr/>
        <a:lstStyle/>
        <a:p>
          <a:endParaRPr lang="da-DK"/>
        </a:p>
      </dgm:t>
    </dgm:pt>
    <dgm:pt modelId="{BF2B4889-B0E1-4CD1-874A-A00362BB3473}" type="sibTrans" cxnId="{CD8D7556-55E1-4AF9-A65B-CA08BE73F94E}">
      <dgm:prSet/>
      <dgm:spPr/>
      <dgm:t>
        <a:bodyPr/>
        <a:lstStyle/>
        <a:p>
          <a:endParaRPr lang="da-DK"/>
        </a:p>
      </dgm:t>
    </dgm:pt>
    <dgm:pt modelId="{20F3AECD-ACB4-4B01-B8FC-E432DBB35855}" type="pres">
      <dgm:prSet presAssocID="{1FABD91B-AD95-4A6C-9598-905411344ACD}" presName="cycle" presStyleCnt="0">
        <dgm:presLayoutVars>
          <dgm:dir/>
          <dgm:resizeHandles val="exact"/>
        </dgm:presLayoutVars>
      </dgm:prSet>
      <dgm:spPr/>
      <dgm:t>
        <a:bodyPr/>
        <a:lstStyle/>
        <a:p>
          <a:endParaRPr lang="da-DK"/>
        </a:p>
      </dgm:t>
    </dgm:pt>
    <dgm:pt modelId="{2454E6D4-9A4D-40FA-8547-18C7B53FD814}" type="pres">
      <dgm:prSet presAssocID="{B23BA55E-FCC5-4057-9B33-6873BFC36A85}" presName="node" presStyleLbl="node1" presStyleIdx="0" presStyleCnt="6">
        <dgm:presLayoutVars>
          <dgm:bulletEnabled val="1"/>
        </dgm:presLayoutVars>
      </dgm:prSet>
      <dgm:spPr/>
      <dgm:t>
        <a:bodyPr/>
        <a:lstStyle/>
        <a:p>
          <a:endParaRPr lang="da-DK"/>
        </a:p>
      </dgm:t>
    </dgm:pt>
    <dgm:pt modelId="{120C49C7-7A61-43DB-9CF9-63643ED9E84A}" type="pres">
      <dgm:prSet presAssocID="{260C1823-FF35-4714-8A59-65191168143F}" presName="sibTrans" presStyleLbl="sibTrans2D1" presStyleIdx="0" presStyleCnt="6"/>
      <dgm:spPr>
        <a:prstGeom prst="mathMinus">
          <a:avLst/>
        </a:prstGeom>
      </dgm:spPr>
      <dgm:t>
        <a:bodyPr/>
        <a:lstStyle/>
        <a:p>
          <a:endParaRPr lang="da-DK"/>
        </a:p>
      </dgm:t>
    </dgm:pt>
    <dgm:pt modelId="{3CCCCD42-CD30-44F4-93C8-68C523A7377F}" type="pres">
      <dgm:prSet presAssocID="{260C1823-FF35-4714-8A59-65191168143F}" presName="connectorText" presStyleLbl="sibTrans2D1" presStyleIdx="0" presStyleCnt="6"/>
      <dgm:spPr/>
      <dgm:t>
        <a:bodyPr/>
        <a:lstStyle/>
        <a:p>
          <a:endParaRPr lang="da-DK"/>
        </a:p>
      </dgm:t>
    </dgm:pt>
    <dgm:pt modelId="{A4731028-B8DD-4AA1-A619-F8299ECEB78B}" type="pres">
      <dgm:prSet presAssocID="{5F823E1C-334F-47E6-8B93-46FA050B689D}" presName="node" presStyleLbl="node1" presStyleIdx="1" presStyleCnt="6">
        <dgm:presLayoutVars>
          <dgm:bulletEnabled val="1"/>
        </dgm:presLayoutVars>
      </dgm:prSet>
      <dgm:spPr/>
      <dgm:t>
        <a:bodyPr/>
        <a:lstStyle/>
        <a:p>
          <a:endParaRPr lang="da-DK"/>
        </a:p>
      </dgm:t>
    </dgm:pt>
    <dgm:pt modelId="{201F8945-8BFB-41A0-B2EA-828BE0E7C855}" type="pres">
      <dgm:prSet presAssocID="{FA91D88E-D55A-477A-8698-FE2BC0E26879}" presName="sibTrans" presStyleLbl="sibTrans2D1" presStyleIdx="1" presStyleCnt="6"/>
      <dgm:spPr>
        <a:prstGeom prst="mathMinus">
          <a:avLst/>
        </a:prstGeom>
      </dgm:spPr>
      <dgm:t>
        <a:bodyPr/>
        <a:lstStyle/>
        <a:p>
          <a:endParaRPr lang="da-DK"/>
        </a:p>
      </dgm:t>
    </dgm:pt>
    <dgm:pt modelId="{26C06C82-BB99-45C1-AAE5-DF741AE46AD5}" type="pres">
      <dgm:prSet presAssocID="{FA91D88E-D55A-477A-8698-FE2BC0E26879}" presName="connectorText" presStyleLbl="sibTrans2D1" presStyleIdx="1" presStyleCnt="6"/>
      <dgm:spPr/>
      <dgm:t>
        <a:bodyPr/>
        <a:lstStyle/>
        <a:p>
          <a:endParaRPr lang="da-DK"/>
        </a:p>
      </dgm:t>
    </dgm:pt>
    <dgm:pt modelId="{59F3F05D-A4AF-42FA-A45E-1A6F5285626A}" type="pres">
      <dgm:prSet presAssocID="{BE78BCF0-FEE9-4771-B5FB-FB1820CE0E4C}" presName="node" presStyleLbl="node1" presStyleIdx="2" presStyleCnt="6">
        <dgm:presLayoutVars>
          <dgm:bulletEnabled val="1"/>
        </dgm:presLayoutVars>
      </dgm:prSet>
      <dgm:spPr/>
      <dgm:t>
        <a:bodyPr/>
        <a:lstStyle/>
        <a:p>
          <a:endParaRPr lang="da-DK"/>
        </a:p>
      </dgm:t>
    </dgm:pt>
    <dgm:pt modelId="{A064932A-745F-40CC-870A-3A5AC2BF70BD}" type="pres">
      <dgm:prSet presAssocID="{B3D10813-D22A-4339-8DE6-420EEB437CDD}" presName="sibTrans" presStyleLbl="sibTrans2D1" presStyleIdx="2" presStyleCnt="6"/>
      <dgm:spPr>
        <a:prstGeom prst="mathMinus">
          <a:avLst/>
        </a:prstGeom>
      </dgm:spPr>
      <dgm:t>
        <a:bodyPr/>
        <a:lstStyle/>
        <a:p>
          <a:endParaRPr lang="da-DK"/>
        </a:p>
      </dgm:t>
    </dgm:pt>
    <dgm:pt modelId="{AFEBFE65-E64C-4861-A808-EFBA8DDF2F63}" type="pres">
      <dgm:prSet presAssocID="{B3D10813-D22A-4339-8DE6-420EEB437CDD}" presName="connectorText" presStyleLbl="sibTrans2D1" presStyleIdx="2" presStyleCnt="6"/>
      <dgm:spPr/>
      <dgm:t>
        <a:bodyPr/>
        <a:lstStyle/>
        <a:p>
          <a:endParaRPr lang="da-DK"/>
        </a:p>
      </dgm:t>
    </dgm:pt>
    <dgm:pt modelId="{16603C73-B655-483A-B341-31972CE17B35}" type="pres">
      <dgm:prSet presAssocID="{D5F04FCA-084B-41FB-A537-C3B87DE3BBAA}" presName="node" presStyleLbl="node1" presStyleIdx="3" presStyleCnt="6">
        <dgm:presLayoutVars>
          <dgm:bulletEnabled val="1"/>
        </dgm:presLayoutVars>
      </dgm:prSet>
      <dgm:spPr/>
      <dgm:t>
        <a:bodyPr/>
        <a:lstStyle/>
        <a:p>
          <a:endParaRPr lang="da-DK"/>
        </a:p>
      </dgm:t>
    </dgm:pt>
    <dgm:pt modelId="{5ACCFA78-08BF-4C11-89FA-60B65D5F8A29}" type="pres">
      <dgm:prSet presAssocID="{31E9185F-CF32-44D6-9809-3F63E7486C00}" presName="sibTrans" presStyleLbl="sibTrans2D1" presStyleIdx="3" presStyleCnt="6"/>
      <dgm:spPr>
        <a:prstGeom prst="mathMinus">
          <a:avLst/>
        </a:prstGeom>
      </dgm:spPr>
      <dgm:t>
        <a:bodyPr/>
        <a:lstStyle/>
        <a:p>
          <a:endParaRPr lang="da-DK"/>
        </a:p>
      </dgm:t>
    </dgm:pt>
    <dgm:pt modelId="{CC41D8EA-553B-4CB0-AED7-265126E33078}" type="pres">
      <dgm:prSet presAssocID="{31E9185F-CF32-44D6-9809-3F63E7486C00}" presName="connectorText" presStyleLbl="sibTrans2D1" presStyleIdx="3" presStyleCnt="6"/>
      <dgm:spPr/>
      <dgm:t>
        <a:bodyPr/>
        <a:lstStyle/>
        <a:p>
          <a:endParaRPr lang="da-DK"/>
        </a:p>
      </dgm:t>
    </dgm:pt>
    <dgm:pt modelId="{79C2ECBA-64A2-46CB-BBC1-A3AB2B73FBED}" type="pres">
      <dgm:prSet presAssocID="{3287F016-DE73-4335-B531-886E983F3BD6}" presName="node" presStyleLbl="node1" presStyleIdx="4" presStyleCnt="6">
        <dgm:presLayoutVars>
          <dgm:bulletEnabled val="1"/>
        </dgm:presLayoutVars>
      </dgm:prSet>
      <dgm:spPr/>
      <dgm:t>
        <a:bodyPr/>
        <a:lstStyle/>
        <a:p>
          <a:endParaRPr lang="da-DK"/>
        </a:p>
      </dgm:t>
    </dgm:pt>
    <dgm:pt modelId="{5FF6F053-6A00-4684-A000-2C094182C293}" type="pres">
      <dgm:prSet presAssocID="{7A8A33F9-B4F0-4D8F-B53A-A79553972E74}" presName="sibTrans" presStyleLbl="sibTrans2D1" presStyleIdx="4" presStyleCnt="6"/>
      <dgm:spPr>
        <a:prstGeom prst="mathMinus">
          <a:avLst/>
        </a:prstGeom>
      </dgm:spPr>
      <dgm:t>
        <a:bodyPr/>
        <a:lstStyle/>
        <a:p>
          <a:endParaRPr lang="da-DK"/>
        </a:p>
      </dgm:t>
    </dgm:pt>
    <dgm:pt modelId="{37C6E1D1-2E2F-4A49-8A77-FB75EB8DA4AE}" type="pres">
      <dgm:prSet presAssocID="{7A8A33F9-B4F0-4D8F-B53A-A79553972E74}" presName="connectorText" presStyleLbl="sibTrans2D1" presStyleIdx="4" presStyleCnt="6"/>
      <dgm:spPr/>
      <dgm:t>
        <a:bodyPr/>
        <a:lstStyle/>
        <a:p>
          <a:endParaRPr lang="da-DK"/>
        </a:p>
      </dgm:t>
    </dgm:pt>
    <dgm:pt modelId="{87A526FD-F4E0-4FA2-B526-4F0772BB40E7}" type="pres">
      <dgm:prSet presAssocID="{8A27E38C-1DA9-4812-819A-3F545CCD05E0}" presName="node" presStyleLbl="node1" presStyleIdx="5" presStyleCnt="6">
        <dgm:presLayoutVars>
          <dgm:bulletEnabled val="1"/>
        </dgm:presLayoutVars>
      </dgm:prSet>
      <dgm:spPr/>
      <dgm:t>
        <a:bodyPr/>
        <a:lstStyle/>
        <a:p>
          <a:endParaRPr lang="da-DK"/>
        </a:p>
      </dgm:t>
    </dgm:pt>
    <dgm:pt modelId="{4797A6DF-4FDA-4D8D-9111-BCF16BCBA17F}" type="pres">
      <dgm:prSet presAssocID="{BF2B4889-B0E1-4CD1-874A-A00362BB3473}" presName="sibTrans" presStyleLbl="sibTrans2D1" presStyleIdx="5" presStyleCnt="6"/>
      <dgm:spPr>
        <a:prstGeom prst="mathMinus">
          <a:avLst/>
        </a:prstGeom>
      </dgm:spPr>
      <dgm:t>
        <a:bodyPr/>
        <a:lstStyle/>
        <a:p>
          <a:endParaRPr lang="da-DK"/>
        </a:p>
      </dgm:t>
    </dgm:pt>
    <dgm:pt modelId="{BE9E71B8-2FFD-480C-AB20-84CA8685D012}" type="pres">
      <dgm:prSet presAssocID="{BF2B4889-B0E1-4CD1-874A-A00362BB3473}" presName="connectorText" presStyleLbl="sibTrans2D1" presStyleIdx="5" presStyleCnt="6"/>
      <dgm:spPr/>
      <dgm:t>
        <a:bodyPr/>
        <a:lstStyle/>
        <a:p>
          <a:endParaRPr lang="da-DK"/>
        </a:p>
      </dgm:t>
    </dgm:pt>
  </dgm:ptLst>
  <dgm:cxnLst>
    <dgm:cxn modelId="{0EAF5FBC-F692-4F41-AE6D-BAFB3CF9401D}" type="presOf" srcId="{BF2B4889-B0E1-4CD1-874A-A00362BB3473}" destId="{BE9E71B8-2FFD-480C-AB20-84CA8685D012}" srcOrd="1" destOrd="0" presId="urn:microsoft.com/office/officeart/2005/8/layout/cycle2"/>
    <dgm:cxn modelId="{8ECD1D17-DF64-4035-8015-A574FE2BA316}" type="presOf" srcId="{260C1823-FF35-4714-8A59-65191168143F}" destId="{120C49C7-7A61-43DB-9CF9-63643ED9E84A}" srcOrd="0" destOrd="0" presId="urn:microsoft.com/office/officeart/2005/8/layout/cycle2"/>
    <dgm:cxn modelId="{576469BF-2FEA-4B59-B486-4B2A0E92E86C}" type="presOf" srcId="{7A8A33F9-B4F0-4D8F-B53A-A79553972E74}" destId="{5FF6F053-6A00-4684-A000-2C094182C293}" srcOrd="0" destOrd="0" presId="urn:microsoft.com/office/officeart/2005/8/layout/cycle2"/>
    <dgm:cxn modelId="{CE32E952-0B41-412B-9AD0-7E1448FE69AF}" type="presOf" srcId="{5F823E1C-334F-47E6-8B93-46FA050B689D}" destId="{A4731028-B8DD-4AA1-A619-F8299ECEB78B}" srcOrd="0" destOrd="0" presId="urn:microsoft.com/office/officeart/2005/8/layout/cycle2"/>
    <dgm:cxn modelId="{A3C1DFE0-A692-485C-B48C-73244FC2F4BE}" srcId="{1FABD91B-AD95-4A6C-9598-905411344ACD}" destId="{3287F016-DE73-4335-B531-886E983F3BD6}" srcOrd="4" destOrd="0" parTransId="{955618F3-31EF-46E1-8873-4BE76FF982A3}" sibTransId="{7A8A33F9-B4F0-4D8F-B53A-A79553972E74}"/>
    <dgm:cxn modelId="{237FA541-2053-421A-BE97-52996620602A}" type="presOf" srcId="{31E9185F-CF32-44D6-9809-3F63E7486C00}" destId="{5ACCFA78-08BF-4C11-89FA-60B65D5F8A29}" srcOrd="0" destOrd="0" presId="urn:microsoft.com/office/officeart/2005/8/layout/cycle2"/>
    <dgm:cxn modelId="{4C8CD0B4-F899-4B19-93D3-8C1BE42F9EDE}" type="presOf" srcId="{FA91D88E-D55A-477A-8698-FE2BC0E26879}" destId="{26C06C82-BB99-45C1-AAE5-DF741AE46AD5}" srcOrd="1" destOrd="0" presId="urn:microsoft.com/office/officeart/2005/8/layout/cycle2"/>
    <dgm:cxn modelId="{59BB2443-9BAA-435A-8051-AF70AFDD9387}" type="presOf" srcId="{7A8A33F9-B4F0-4D8F-B53A-A79553972E74}" destId="{37C6E1D1-2E2F-4A49-8A77-FB75EB8DA4AE}" srcOrd="1" destOrd="0" presId="urn:microsoft.com/office/officeart/2005/8/layout/cycle2"/>
    <dgm:cxn modelId="{3E321958-4250-4B94-BC48-F3C4F894B730}" type="presOf" srcId="{31E9185F-CF32-44D6-9809-3F63E7486C00}" destId="{CC41D8EA-553B-4CB0-AED7-265126E33078}" srcOrd="1" destOrd="0" presId="urn:microsoft.com/office/officeart/2005/8/layout/cycle2"/>
    <dgm:cxn modelId="{58D78251-AE27-4C8B-AAC6-713894A9E4A7}" type="presOf" srcId="{B23BA55E-FCC5-4057-9B33-6873BFC36A85}" destId="{2454E6D4-9A4D-40FA-8547-18C7B53FD814}" srcOrd="0" destOrd="0" presId="urn:microsoft.com/office/officeart/2005/8/layout/cycle2"/>
    <dgm:cxn modelId="{CFF48AF2-16E5-4ADE-A1E8-F8535465D4E5}" type="presOf" srcId="{B3D10813-D22A-4339-8DE6-420EEB437CDD}" destId="{A064932A-745F-40CC-870A-3A5AC2BF70BD}" srcOrd="0" destOrd="0" presId="urn:microsoft.com/office/officeart/2005/8/layout/cycle2"/>
    <dgm:cxn modelId="{97D88322-D67A-48AC-ABE9-A0143ACB13A6}" srcId="{1FABD91B-AD95-4A6C-9598-905411344ACD}" destId="{B23BA55E-FCC5-4057-9B33-6873BFC36A85}" srcOrd="0" destOrd="0" parTransId="{DF432E04-2E95-428F-B550-8AD1B7B17CBC}" sibTransId="{260C1823-FF35-4714-8A59-65191168143F}"/>
    <dgm:cxn modelId="{CD8D7556-55E1-4AF9-A65B-CA08BE73F94E}" srcId="{1FABD91B-AD95-4A6C-9598-905411344ACD}" destId="{8A27E38C-1DA9-4812-819A-3F545CCD05E0}" srcOrd="5" destOrd="0" parTransId="{7EDC99C8-2DC5-453F-A324-E5A402AAB95F}" sibTransId="{BF2B4889-B0E1-4CD1-874A-A00362BB3473}"/>
    <dgm:cxn modelId="{C4954DC8-62B3-4710-B223-E8A6F48090D8}" type="presOf" srcId="{BF2B4889-B0E1-4CD1-874A-A00362BB3473}" destId="{4797A6DF-4FDA-4D8D-9111-BCF16BCBA17F}" srcOrd="0" destOrd="0" presId="urn:microsoft.com/office/officeart/2005/8/layout/cycle2"/>
    <dgm:cxn modelId="{2F9984C7-0059-4B65-B825-A3E7F0E0043E}" type="presOf" srcId="{D5F04FCA-084B-41FB-A537-C3B87DE3BBAA}" destId="{16603C73-B655-483A-B341-31972CE17B35}" srcOrd="0" destOrd="0" presId="urn:microsoft.com/office/officeart/2005/8/layout/cycle2"/>
    <dgm:cxn modelId="{F672876A-42C2-4080-94B5-8E42E979384A}" type="presOf" srcId="{260C1823-FF35-4714-8A59-65191168143F}" destId="{3CCCCD42-CD30-44F4-93C8-68C523A7377F}" srcOrd="1" destOrd="0" presId="urn:microsoft.com/office/officeart/2005/8/layout/cycle2"/>
    <dgm:cxn modelId="{388BCF85-F17A-4714-8600-B91B867C10E7}" type="presOf" srcId="{B3D10813-D22A-4339-8DE6-420EEB437CDD}" destId="{AFEBFE65-E64C-4861-A808-EFBA8DDF2F63}" srcOrd="1" destOrd="0" presId="urn:microsoft.com/office/officeart/2005/8/layout/cycle2"/>
    <dgm:cxn modelId="{7FFE9D5D-38B3-4AB6-A4B0-A2F2CBA4E0E3}" type="presOf" srcId="{3287F016-DE73-4335-B531-886E983F3BD6}" destId="{79C2ECBA-64A2-46CB-BBC1-A3AB2B73FBED}" srcOrd="0" destOrd="0" presId="urn:microsoft.com/office/officeart/2005/8/layout/cycle2"/>
    <dgm:cxn modelId="{D184D48C-1769-48D0-B13E-EC6BC835858C}" type="presOf" srcId="{FA91D88E-D55A-477A-8698-FE2BC0E26879}" destId="{201F8945-8BFB-41A0-B2EA-828BE0E7C855}" srcOrd="0" destOrd="0" presId="urn:microsoft.com/office/officeart/2005/8/layout/cycle2"/>
    <dgm:cxn modelId="{9141093E-CE41-4B6D-B461-B5EAC919DE30}" srcId="{1FABD91B-AD95-4A6C-9598-905411344ACD}" destId="{D5F04FCA-084B-41FB-A537-C3B87DE3BBAA}" srcOrd="3" destOrd="0" parTransId="{BEFE3A33-50D2-4D2D-AF9E-6D8F0B2FC830}" sibTransId="{31E9185F-CF32-44D6-9809-3F63E7486C00}"/>
    <dgm:cxn modelId="{40268386-C985-4A3C-9B28-F42033941C62}" type="presOf" srcId="{1FABD91B-AD95-4A6C-9598-905411344ACD}" destId="{20F3AECD-ACB4-4B01-B8FC-E432DBB35855}" srcOrd="0" destOrd="0" presId="urn:microsoft.com/office/officeart/2005/8/layout/cycle2"/>
    <dgm:cxn modelId="{A8112B10-4E1B-4BF7-9222-1792AF9639D8}" type="presOf" srcId="{BE78BCF0-FEE9-4771-B5FB-FB1820CE0E4C}" destId="{59F3F05D-A4AF-42FA-A45E-1A6F5285626A}" srcOrd="0" destOrd="0" presId="urn:microsoft.com/office/officeart/2005/8/layout/cycle2"/>
    <dgm:cxn modelId="{7DEF09CE-7CBF-4132-99F4-EE249B9D8D60}" type="presOf" srcId="{8A27E38C-1DA9-4812-819A-3F545CCD05E0}" destId="{87A526FD-F4E0-4FA2-B526-4F0772BB40E7}" srcOrd="0" destOrd="0" presId="urn:microsoft.com/office/officeart/2005/8/layout/cycle2"/>
    <dgm:cxn modelId="{D1B7F200-7571-4A75-B9B2-56F35CDF9F0A}" srcId="{1FABD91B-AD95-4A6C-9598-905411344ACD}" destId="{5F823E1C-334F-47E6-8B93-46FA050B689D}" srcOrd="1" destOrd="0" parTransId="{258E9C4C-5751-4B57-918E-40A5FEDE0CF2}" sibTransId="{FA91D88E-D55A-477A-8698-FE2BC0E26879}"/>
    <dgm:cxn modelId="{879A6501-CC94-4732-900B-79E3E39B5279}" srcId="{1FABD91B-AD95-4A6C-9598-905411344ACD}" destId="{BE78BCF0-FEE9-4771-B5FB-FB1820CE0E4C}" srcOrd="2" destOrd="0" parTransId="{25787CA2-2389-44A8-82F5-564DE4AFF9EE}" sibTransId="{B3D10813-D22A-4339-8DE6-420EEB437CDD}"/>
    <dgm:cxn modelId="{D64D6DA7-AB69-4EFC-BBA3-E4E5A1469093}" type="presParOf" srcId="{20F3AECD-ACB4-4B01-B8FC-E432DBB35855}" destId="{2454E6D4-9A4D-40FA-8547-18C7B53FD814}" srcOrd="0" destOrd="0" presId="urn:microsoft.com/office/officeart/2005/8/layout/cycle2"/>
    <dgm:cxn modelId="{40514409-5F34-43BD-8608-C9D5E508942A}" type="presParOf" srcId="{20F3AECD-ACB4-4B01-B8FC-E432DBB35855}" destId="{120C49C7-7A61-43DB-9CF9-63643ED9E84A}" srcOrd="1" destOrd="0" presId="urn:microsoft.com/office/officeart/2005/8/layout/cycle2"/>
    <dgm:cxn modelId="{0D7F879F-958F-4D79-AEDC-FB1A2489DB5B}" type="presParOf" srcId="{120C49C7-7A61-43DB-9CF9-63643ED9E84A}" destId="{3CCCCD42-CD30-44F4-93C8-68C523A7377F}" srcOrd="0" destOrd="0" presId="urn:microsoft.com/office/officeart/2005/8/layout/cycle2"/>
    <dgm:cxn modelId="{3760C920-D50F-482C-8CAC-99EB59FF5221}" type="presParOf" srcId="{20F3AECD-ACB4-4B01-B8FC-E432DBB35855}" destId="{A4731028-B8DD-4AA1-A619-F8299ECEB78B}" srcOrd="2" destOrd="0" presId="urn:microsoft.com/office/officeart/2005/8/layout/cycle2"/>
    <dgm:cxn modelId="{227834D4-1841-4582-AE1B-DB20BFC168E1}" type="presParOf" srcId="{20F3AECD-ACB4-4B01-B8FC-E432DBB35855}" destId="{201F8945-8BFB-41A0-B2EA-828BE0E7C855}" srcOrd="3" destOrd="0" presId="urn:microsoft.com/office/officeart/2005/8/layout/cycle2"/>
    <dgm:cxn modelId="{6D2E67AD-23DF-488E-AF8C-D73141B2050F}" type="presParOf" srcId="{201F8945-8BFB-41A0-B2EA-828BE0E7C855}" destId="{26C06C82-BB99-45C1-AAE5-DF741AE46AD5}" srcOrd="0" destOrd="0" presId="urn:microsoft.com/office/officeart/2005/8/layout/cycle2"/>
    <dgm:cxn modelId="{79602873-90BD-4213-A9B3-5517CDB07CE0}" type="presParOf" srcId="{20F3AECD-ACB4-4B01-B8FC-E432DBB35855}" destId="{59F3F05D-A4AF-42FA-A45E-1A6F5285626A}" srcOrd="4" destOrd="0" presId="urn:microsoft.com/office/officeart/2005/8/layout/cycle2"/>
    <dgm:cxn modelId="{68C4C461-593E-4A0B-8C10-40DC7CE76428}" type="presParOf" srcId="{20F3AECD-ACB4-4B01-B8FC-E432DBB35855}" destId="{A064932A-745F-40CC-870A-3A5AC2BF70BD}" srcOrd="5" destOrd="0" presId="urn:microsoft.com/office/officeart/2005/8/layout/cycle2"/>
    <dgm:cxn modelId="{93D19368-8655-44E2-AAC5-5D022B3FAA33}" type="presParOf" srcId="{A064932A-745F-40CC-870A-3A5AC2BF70BD}" destId="{AFEBFE65-E64C-4861-A808-EFBA8DDF2F63}" srcOrd="0" destOrd="0" presId="urn:microsoft.com/office/officeart/2005/8/layout/cycle2"/>
    <dgm:cxn modelId="{4CF50161-2C9B-4251-AC80-1E52D61A18F1}" type="presParOf" srcId="{20F3AECD-ACB4-4B01-B8FC-E432DBB35855}" destId="{16603C73-B655-483A-B341-31972CE17B35}" srcOrd="6" destOrd="0" presId="urn:microsoft.com/office/officeart/2005/8/layout/cycle2"/>
    <dgm:cxn modelId="{13CF17E9-32F9-4534-8CB4-08CF1C5BED4D}" type="presParOf" srcId="{20F3AECD-ACB4-4B01-B8FC-E432DBB35855}" destId="{5ACCFA78-08BF-4C11-89FA-60B65D5F8A29}" srcOrd="7" destOrd="0" presId="urn:microsoft.com/office/officeart/2005/8/layout/cycle2"/>
    <dgm:cxn modelId="{B2EFA1B2-4ADD-4737-A37F-1B2CA3AE13DB}" type="presParOf" srcId="{5ACCFA78-08BF-4C11-89FA-60B65D5F8A29}" destId="{CC41D8EA-553B-4CB0-AED7-265126E33078}" srcOrd="0" destOrd="0" presId="urn:microsoft.com/office/officeart/2005/8/layout/cycle2"/>
    <dgm:cxn modelId="{EBDE36DE-87F1-446C-9CFE-6DD87A4645E0}" type="presParOf" srcId="{20F3AECD-ACB4-4B01-B8FC-E432DBB35855}" destId="{79C2ECBA-64A2-46CB-BBC1-A3AB2B73FBED}" srcOrd="8" destOrd="0" presId="urn:microsoft.com/office/officeart/2005/8/layout/cycle2"/>
    <dgm:cxn modelId="{8BF548E2-559B-49B5-BDFE-2B855C68BCA3}" type="presParOf" srcId="{20F3AECD-ACB4-4B01-B8FC-E432DBB35855}" destId="{5FF6F053-6A00-4684-A000-2C094182C293}" srcOrd="9" destOrd="0" presId="urn:microsoft.com/office/officeart/2005/8/layout/cycle2"/>
    <dgm:cxn modelId="{1BB08484-105E-41FE-83E3-97367DCBDBB1}" type="presParOf" srcId="{5FF6F053-6A00-4684-A000-2C094182C293}" destId="{37C6E1D1-2E2F-4A49-8A77-FB75EB8DA4AE}" srcOrd="0" destOrd="0" presId="urn:microsoft.com/office/officeart/2005/8/layout/cycle2"/>
    <dgm:cxn modelId="{1BBCB3B2-3FC1-4A4A-A580-B5E6D5BA8A16}" type="presParOf" srcId="{20F3AECD-ACB4-4B01-B8FC-E432DBB35855}" destId="{87A526FD-F4E0-4FA2-B526-4F0772BB40E7}" srcOrd="10" destOrd="0" presId="urn:microsoft.com/office/officeart/2005/8/layout/cycle2"/>
    <dgm:cxn modelId="{2613895D-514D-4EB4-81E2-16E5786A8BA1}" type="presParOf" srcId="{20F3AECD-ACB4-4B01-B8FC-E432DBB35855}" destId="{4797A6DF-4FDA-4D8D-9111-BCF16BCBA17F}" srcOrd="11" destOrd="0" presId="urn:microsoft.com/office/officeart/2005/8/layout/cycle2"/>
    <dgm:cxn modelId="{7198589E-DFD9-411D-9DE1-A437672F77D0}" type="presParOf" srcId="{4797A6DF-4FDA-4D8D-9111-BCF16BCBA17F}" destId="{BE9E71B8-2FFD-480C-AB20-84CA8685D012}"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454E6D4-9A4D-40FA-8547-18C7B53FD814}">
      <dsp:nvSpPr>
        <dsp:cNvPr id="0" name=""/>
        <dsp:cNvSpPr/>
      </dsp:nvSpPr>
      <dsp:spPr>
        <a:xfrm>
          <a:off x="2504777" y="1258"/>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da-DK" sz="1600" kern="1200" dirty="0" smtClean="0"/>
            <a:t>Træning</a:t>
          </a:r>
          <a:endParaRPr lang="da-DK" sz="1600" kern="1200" dirty="0"/>
        </a:p>
      </dsp:txBody>
      <dsp:txXfrm>
        <a:off x="2504777" y="1258"/>
        <a:ext cx="1086445" cy="1086445"/>
      </dsp:txXfrm>
    </dsp:sp>
    <dsp:sp modelId="{120C49C7-7A61-43DB-9CF9-63643ED9E84A}">
      <dsp:nvSpPr>
        <dsp:cNvPr id="0" name=""/>
        <dsp:cNvSpPr/>
      </dsp:nvSpPr>
      <dsp:spPr>
        <a:xfrm rot="1800000">
          <a:off x="3602945" y="764939"/>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rot="1800000">
        <a:off x="3602945" y="764939"/>
        <a:ext cx="288897" cy="366675"/>
      </dsp:txXfrm>
    </dsp:sp>
    <dsp:sp modelId="{A4731028-B8DD-4AA1-A619-F8299ECEB78B}">
      <dsp:nvSpPr>
        <dsp:cNvPr id="0" name=""/>
        <dsp:cNvSpPr/>
      </dsp:nvSpPr>
      <dsp:spPr>
        <a:xfrm>
          <a:off x="3917728" y="817025"/>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da-DK" sz="1600" kern="1200" dirty="0" smtClean="0"/>
            <a:t>Stævne</a:t>
          </a:r>
          <a:endParaRPr lang="da-DK" sz="1600" kern="1200" dirty="0"/>
        </a:p>
      </dsp:txBody>
      <dsp:txXfrm>
        <a:off x="3917728" y="817025"/>
        <a:ext cx="1086445" cy="1086445"/>
      </dsp:txXfrm>
    </dsp:sp>
    <dsp:sp modelId="{201F8945-8BFB-41A0-B2EA-828BE0E7C855}">
      <dsp:nvSpPr>
        <dsp:cNvPr id="0" name=""/>
        <dsp:cNvSpPr/>
      </dsp:nvSpPr>
      <dsp:spPr>
        <a:xfrm rot="5400000">
          <a:off x="4316501" y="1984502"/>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rot="5400000">
        <a:off x="4316501" y="1984502"/>
        <a:ext cx="288897" cy="366675"/>
      </dsp:txXfrm>
    </dsp:sp>
    <dsp:sp modelId="{59F3F05D-A4AF-42FA-A45E-1A6F5285626A}">
      <dsp:nvSpPr>
        <dsp:cNvPr id="0" name=""/>
        <dsp:cNvSpPr/>
      </dsp:nvSpPr>
      <dsp:spPr>
        <a:xfrm>
          <a:off x="3917728" y="2448560"/>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a-DK" sz="1400" kern="1200" dirty="0" err="1" smtClean="0"/>
            <a:t>Bestyrel-se</a:t>
          </a:r>
          <a:endParaRPr lang="da-DK" sz="1400" kern="1200" dirty="0"/>
        </a:p>
      </dsp:txBody>
      <dsp:txXfrm>
        <a:off x="3917728" y="2448560"/>
        <a:ext cx="1086445" cy="1086445"/>
      </dsp:txXfrm>
    </dsp:sp>
    <dsp:sp modelId="{A064932A-745F-40CC-870A-3A5AC2BF70BD}">
      <dsp:nvSpPr>
        <dsp:cNvPr id="0" name=""/>
        <dsp:cNvSpPr/>
      </dsp:nvSpPr>
      <dsp:spPr>
        <a:xfrm rot="9000000">
          <a:off x="3617107" y="3212241"/>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rot="9000000">
        <a:off x="3617107" y="3212241"/>
        <a:ext cx="288897" cy="366675"/>
      </dsp:txXfrm>
    </dsp:sp>
    <dsp:sp modelId="{16603C73-B655-483A-B341-31972CE17B35}">
      <dsp:nvSpPr>
        <dsp:cNvPr id="0" name=""/>
        <dsp:cNvSpPr/>
      </dsp:nvSpPr>
      <dsp:spPr>
        <a:xfrm>
          <a:off x="2504777" y="3264328"/>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da-DK" sz="1600" kern="1200" dirty="0" err="1" smtClean="0"/>
            <a:t>Arrange-menter</a:t>
          </a:r>
          <a:endParaRPr lang="da-DK" sz="1600" kern="1200" dirty="0"/>
        </a:p>
      </dsp:txBody>
      <dsp:txXfrm>
        <a:off x="2504777" y="3264328"/>
        <a:ext cx="1086445" cy="1086445"/>
      </dsp:txXfrm>
    </dsp:sp>
    <dsp:sp modelId="{5ACCFA78-08BF-4C11-89FA-60B65D5F8A29}">
      <dsp:nvSpPr>
        <dsp:cNvPr id="0" name=""/>
        <dsp:cNvSpPr/>
      </dsp:nvSpPr>
      <dsp:spPr>
        <a:xfrm rot="12600000">
          <a:off x="2204156" y="3220417"/>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rot="12600000">
        <a:off x="2204156" y="3220417"/>
        <a:ext cx="288897" cy="366675"/>
      </dsp:txXfrm>
    </dsp:sp>
    <dsp:sp modelId="{79C2ECBA-64A2-46CB-BBC1-A3AB2B73FBED}">
      <dsp:nvSpPr>
        <dsp:cNvPr id="0" name=""/>
        <dsp:cNvSpPr/>
      </dsp:nvSpPr>
      <dsp:spPr>
        <a:xfrm>
          <a:off x="1091826" y="2448560"/>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da-DK" sz="1500" kern="1200" dirty="0" smtClean="0"/>
            <a:t>Økonomi</a:t>
          </a:r>
          <a:endParaRPr lang="da-DK" sz="1500" kern="1200" dirty="0"/>
        </a:p>
      </dsp:txBody>
      <dsp:txXfrm>
        <a:off x="1091826" y="2448560"/>
        <a:ext cx="1086445" cy="1086445"/>
      </dsp:txXfrm>
    </dsp:sp>
    <dsp:sp modelId="{5FF6F053-6A00-4684-A000-2C094182C293}">
      <dsp:nvSpPr>
        <dsp:cNvPr id="0" name=""/>
        <dsp:cNvSpPr/>
      </dsp:nvSpPr>
      <dsp:spPr>
        <a:xfrm rot="16200000">
          <a:off x="1490600" y="2000854"/>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rot="16200000">
        <a:off x="1490600" y="2000854"/>
        <a:ext cx="288897" cy="366675"/>
      </dsp:txXfrm>
    </dsp:sp>
    <dsp:sp modelId="{87A526FD-F4E0-4FA2-B526-4F0772BB40E7}">
      <dsp:nvSpPr>
        <dsp:cNvPr id="0" name=""/>
        <dsp:cNvSpPr/>
      </dsp:nvSpPr>
      <dsp:spPr>
        <a:xfrm>
          <a:off x="1091826" y="817025"/>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da-DK" sz="1500" kern="1200" dirty="0" smtClean="0"/>
            <a:t>Daglig drift</a:t>
          </a:r>
          <a:endParaRPr lang="da-DK" sz="1500" kern="1200" dirty="0"/>
        </a:p>
      </dsp:txBody>
      <dsp:txXfrm>
        <a:off x="1091826" y="817025"/>
        <a:ext cx="1086445" cy="1086445"/>
      </dsp:txXfrm>
    </dsp:sp>
    <dsp:sp modelId="{4797A6DF-4FDA-4D8D-9111-BCF16BCBA17F}">
      <dsp:nvSpPr>
        <dsp:cNvPr id="0" name=""/>
        <dsp:cNvSpPr/>
      </dsp:nvSpPr>
      <dsp:spPr>
        <a:xfrm rot="19800000">
          <a:off x="2189995" y="773115"/>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rot="19800000">
        <a:off x="2189995" y="773115"/>
        <a:ext cx="288897" cy="36667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F6FAE409-3C20-492A-BB1D-D9821910F761}" type="datetimeFigureOut">
              <a:rPr lang="da-DK" smtClean="0"/>
              <a:pPr/>
              <a:t>28-01-2014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2327598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6FAE409-3C20-492A-BB1D-D9821910F761}" type="datetimeFigureOut">
              <a:rPr lang="da-DK" smtClean="0"/>
              <a:pPr/>
              <a:t>28-01-2014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1466675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6FAE409-3C20-492A-BB1D-D9821910F761}" type="datetimeFigureOut">
              <a:rPr lang="da-DK" smtClean="0"/>
              <a:pPr/>
              <a:t>28-01-2014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32880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6FAE409-3C20-492A-BB1D-D9821910F761}" type="datetimeFigureOut">
              <a:rPr lang="da-DK" smtClean="0"/>
              <a:pPr/>
              <a:t>28-01-2014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3852017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F6FAE409-3C20-492A-BB1D-D9821910F761}" type="datetimeFigureOut">
              <a:rPr lang="da-DK" smtClean="0"/>
              <a:pPr/>
              <a:t>28-01-2014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881379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F6FAE409-3C20-492A-BB1D-D9821910F761}" type="datetimeFigureOut">
              <a:rPr lang="da-DK" smtClean="0"/>
              <a:pPr/>
              <a:t>28-01-2014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2524406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F6FAE409-3C20-492A-BB1D-D9821910F761}" type="datetimeFigureOut">
              <a:rPr lang="da-DK" smtClean="0"/>
              <a:pPr/>
              <a:t>28-01-2014</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3679445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F6FAE409-3C20-492A-BB1D-D9821910F761}" type="datetimeFigureOut">
              <a:rPr lang="da-DK" smtClean="0"/>
              <a:pPr/>
              <a:t>28-01-2014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1004489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F6FAE409-3C20-492A-BB1D-D9821910F761}" type="datetimeFigureOut">
              <a:rPr lang="da-DK" smtClean="0"/>
              <a:pPr/>
              <a:t>28-01-2014</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3946929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F6FAE409-3C20-492A-BB1D-D9821910F761}" type="datetimeFigureOut">
              <a:rPr lang="da-DK" smtClean="0"/>
              <a:pPr/>
              <a:t>28-01-2014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1401390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F6FAE409-3C20-492A-BB1D-D9821910F761}" type="datetimeFigureOut">
              <a:rPr lang="da-DK" smtClean="0"/>
              <a:pPr/>
              <a:t>28-01-2014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33644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8D608"/>
        </a:solidFill>
        <a:effectLst/>
      </p:bgPr>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AE409-3C20-492A-BB1D-D9821910F761}" type="datetimeFigureOut">
              <a:rPr lang="da-DK" smtClean="0"/>
              <a:pPr/>
              <a:t>28-01-2014</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75E400-B535-4335-8AC7-3CAD072819FD}" type="slidenum">
              <a:rPr lang="da-DK" smtClean="0"/>
              <a:pPr/>
              <a:t>‹nr.›</a:t>
            </a:fld>
            <a:endParaRPr lang="da-DK"/>
          </a:p>
        </p:txBody>
      </p:sp>
    </p:spTree>
    <p:extLst>
      <p:ext uri="{BB962C8B-B14F-4D97-AF65-F5344CB8AC3E}">
        <p14:creationId xmlns:p14="http://schemas.microsoft.com/office/powerpoint/2010/main" xmlns="" val="1708994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file:///F:\Generalfors.%20SAK77\Alminds&#248;-Stafetten%202014%20(pr&#230;s.).ppt"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E:\Generalfors.%20SAK77\Generalforsamling%202013%20summarisk%20regnskab.ppt%23-1,1,Regnskab%202013%20Summarisk"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Velkommen til Generalforsamling og Pokalfest i SAK 77</a:t>
            </a:r>
            <a:endParaRPr lang="da-DK" dirty="0"/>
          </a:p>
        </p:txBody>
      </p:sp>
      <p:sp>
        <p:nvSpPr>
          <p:cNvPr id="3" name="Undertitel 2"/>
          <p:cNvSpPr>
            <a:spLocks noGrp="1"/>
          </p:cNvSpPr>
          <p:nvPr>
            <p:ph type="subTitle" idx="1"/>
          </p:nvPr>
        </p:nvSpPr>
        <p:spPr>
          <a:xfrm>
            <a:off x="1371600" y="4725144"/>
            <a:ext cx="6400800" cy="1656184"/>
          </a:xfrm>
        </p:spPr>
        <p:txBody>
          <a:bodyPr>
            <a:normAutofit/>
          </a:bodyPr>
          <a:lstStyle/>
          <a:p>
            <a:endParaRPr lang="da-DK" sz="2400" dirty="0" smtClean="0">
              <a:solidFill>
                <a:schemeClr val="tx1"/>
              </a:solidFill>
            </a:endParaRPr>
          </a:p>
          <a:p>
            <a:r>
              <a:rPr lang="da-DK" sz="2400" dirty="0" smtClean="0">
                <a:solidFill>
                  <a:schemeClr val="tx1"/>
                </a:solidFill>
              </a:rPr>
              <a:t>Tirsdag d. 28.01.2014</a:t>
            </a:r>
          </a:p>
          <a:p>
            <a:r>
              <a:rPr lang="da-DK" sz="2400" dirty="0" smtClean="0">
                <a:solidFill>
                  <a:schemeClr val="tx1"/>
                </a:solidFill>
              </a:rPr>
              <a:t>Svømmecenter Nordvest</a:t>
            </a:r>
            <a:endParaRPr lang="da-DK" sz="2400" dirty="0">
              <a:solidFill>
                <a:schemeClr val="tx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09713"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kstboks 3"/>
          <p:cNvSpPr txBox="1"/>
          <p:nvPr/>
        </p:nvSpPr>
        <p:spPr>
          <a:xfrm>
            <a:off x="452760" y="3850828"/>
            <a:ext cx="8136904" cy="461665"/>
          </a:xfrm>
          <a:prstGeom prst="rect">
            <a:avLst/>
          </a:prstGeom>
          <a:noFill/>
        </p:spPr>
        <p:txBody>
          <a:bodyPr wrap="square" rtlCol="0">
            <a:spAutoFit/>
          </a:bodyPr>
          <a:lstStyle/>
          <a:p>
            <a:r>
              <a:rPr lang="da-DK" sz="2400" dirty="0" smtClean="0"/>
              <a:t>   Danmarks 5. største atletikklub målt på ungdomsmedlemmer</a:t>
            </a:r>
            <a:endParaRPr lang="da-DK" sz="2400" dirty="0"/>
          </a:p>
        </p:txBody>
      </p:sp>
    </p:spTree>
    <p:extLst>
      <p:ext uri="{BB962C8B-B14F-4D97-AF65-F5344CB8AC3E}">
        <p14:creationId xmlns:p14="http://schemas.microsoft.com/office/powerpoint/2010/main" xmlns="" val="45791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7772400" cy="1080119"/>
          </a:xfrm>
        </p:spPr>
        <p:txBody>
          <a:bodyPr>
            <a:normAutofit/>
          </a:bodyPr>
          <a:lstStyle/>
          <a:p>
            <a:r>
              <a:rPr lang="da-DK" sz="2000" dirty="0" smtClean="0"/>
              <a:t/>
            </a:r>
            <a:br>
              <a:rPr lang="da-DK" sz="2000" dirty="0" smtClean="0"/>
            </a:br>
            <a:r>
              <a:rPr lang="da-DK" sz="2000" dirty="0"/>
              <a:t/>
            </a:r>
            <a:br>
              <a:rPr lang="da-DK" sz="2000" dirty="0"/>
            </a:br>
            <a:endParaRPr lang="da-DK"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96145"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Tekstboks 8"/>
          <p:cNvSpPr txBox="1"/>
          <p:nvPr/>
        </p:nvSpPr>
        <p:spPr>
          <a:xfrm>
            <a:off x="4062413" y="4709755"/>
            <a:ext cx="983991" cy="369332"/>
          </a:xfrm>
          <a:prstGeom prst="rect">
            <a:avLst/>
          </a:prstGeom>
          <a:noFill/>
        </p:spPr>
        <p:txBody>
          <a:bodyPr wrap="square" rtlCol="0">
            <a:spAutoFit/>
          </a:bodyPr>
          <a:lstStyle/>
          <a:p>
            <a:r>
              <a:rPr lang="da-DK" dirty="0" smtClean="0"/>
              <a:t> </a:t>
            </a:r>
            <a:endParaRPr lang="da-DK" dirty="0">
              <a:solidFill>
                <a:schemeClr val="bg1"/>
              </a:solidFill>
            </a:endParaRPr>
          </a:p>
        </p:txBody>
      </p:sp>
      <p:sp>
        <p:nvSpPr>
          <p:cNvPr id="10" name="Tekstboks 9"/>
          <p:cNvSpPr txBox="1"/>
          <p:nvPr/>
        </p:nvSpPr>
        <p:spPr>
          <a:xfrm>
            <a:off x="3131840" y="1268760"/>
            <a:ext cx="2880320" cy="369332"/>
          </a:xfrm>
          <a:prstGeom prst="rect">
            <a:avLst/>
          </a:prstGeom>
          <a:noFill/>
        </p:spPr>
        <p:txBody>
          <a:bodyPr wrap="square" rtlCol="0">
            <a:spAutoFit/>
          </a:bodyPr>
          <a:lstStyle/>
          <a:p>
            <a:r>
              <a:rPr lang="da-DK" dirty="0" smtClean="0"/>
              <a:t>       </a:t>
            </a:r>
            <a:endParaRPr lang="da-DK" dirty="0"/>
          </a:p>
        </p:txBody>
      </p:sp>
      <p:sp>
        <p:nvSpPr>
          <p:cNvPr id="3" name="Tekstboks 2"/>
          <p:cNvSpPr txBox="1"/>
          <p:nvPr/>
        </p:nvSpPr>
        <p:spPr>
          <a:xfrm>
            <a:off x="971600" y="1453426"/>
            <a:ext cx="7488832" cy="5293757"/>
          </a:xfrm>
          <a:prstGeom prst="rect">
            <a:avLst/>
          </a:prstGeom>
          <a:noFill/>
        </p:spPr>
        <p:txBody>
          <a:bodyPr wrap="square" rtlCol="0">
            <a:spAutoFit/>
          </a:bodyPr>
          <a:lstStyle/>
          <a:p>
            <a:r>
              <a:rPr lang="da-DK" dirty="0" smtClean="0"/>
              <a:t>Vi mangler fokus på</a:t>
            </a:r>
          </a:p>
          <a:p>
            <a:endParaRPr lang="da-DK" dirty="0" smtClean="0"/>
          </a:p>
          <a:p>
            <a:r>
              <a:rPr lang="da-DK" sz="6000" b="1" dirty="0" smtClean="0"/>
              <a:t>       FASTHOLDELSE</a:t>
            </a:r>
          </a:p>
          <a:p>
            <a:endParaRPr lang="da-DK" sz="1600" b="1" dirty="0"/>
          </a:p>
          <a:p>
            <a:pPr marL="285750" indent="-285750">
              <a:buFontTx/>
              <a:buChar char="-"/>
            </a:pPr>
            <a:r>
              <a:rPr lang="da-DK" sz="1600" dirty="0" smtClean="0"/>
              <a:t>Hvordan motiverer vi Danmarks hurtigste pige på 15 år, når vi fortæller hende at hun   først skal toppe om 12 år?</a:t>
            </a:r>
          </a:p>
          <a:p>
            <a:pPr marL="285750" indent="-285750">
              <a:buFontTx/>
              <a:buChar char="-"/>
            </a:pPr>
            <a:endParaRPr lang="da-DK" sz="1600" dirty="0"/>
          </a:p>
          <a:p>
            <a:pPr marL="285750" indent="-285750">
              <a:buFontTx/>
              <a:buChar char="-"/>
            </a:pPr>
            <a:r>
              <a:rPr lang="da-DK" sz="1600" dirty="0" smtClean="0"/>
              <a:t>Hvad betyder et godt kammeratskab, og hvad skal det indeholde?</a:t>
            </a:r>
          </a:p>
          <a:p>
            <a:pPr marL="285750" indent="-285750">
              <a:buFontTx/>
              <a:buChar char="-"/>
            </a:pPr>
            <a:endParaRPr lang="da-DK" sz="1600" dirty="0"/>
          </a:p>
          <a:p>
            <a:pPr marL="285750" indent="-285750">
              <a:buFontTx/>
              <a:buChar char="-"/>
            </a:pPr>
            <a:r>
              <a:rPr lang="da-DK" sz="1600" dirty="0" smtClean="0"/>
              <a:t>Kan man godt være forbillede for andre, selvom man kun er 13 år?</a:t>
            </a:r>
          </a:p>
          <a:p>
            <a:pPr marL="285750" indent="-285750">
              <a:buFontTx/>
              <a:buChar char="-"/>
            </a:pPr>
            <a:endParaRPr lang="da-DK" sz="1600" dirty="0"/>
          </a:p>
          <a:p>
            <a:pPr marL="285750" indent="-285750">
              <a:buFontTx/>
              <a:buChar char="-"/>
            </a:pPr>
            <a:r>
              <a:rPr lang="da-DK" sz="1600" dirty="0" smtClean="0"/>
              <a:t>Skal der være andre aktiviteter end atletik i en atletikklub?  </a:t>
            </a:r>
          </a:p>
          <a:p>
            <a:pPr marL="285750" indent="-285750">
              <a:buFontTx/>
              <a:buChar char="-"/>
            </a:pPr>
            <a:endParaRPr lang="da-DK" sz="1600" dirty="0"/>
          </a:p>
          <a:p>
            <a:r>
              <a:rPr lang="da-DK" sz="1600" dirty="0" smtClean="0"/>
              <a:t>Dans Atletik Forbund igangsætter et stort projekt, som skal kortlægge det faktum, at flere og flere unge mennesker fravælger de aktiviteter, som de starter op på. Bl.a. skal spørgeskemaundersøgelser være med til at finde nogle af svarene. SAK 77 vil indgå i disse undersøgelser, da vi kan bruge svarene fremadrettet.</a:t>
            </a:r>
          </a:p>
          <a:p>
            <a:pPr marL="285750" indent="-285750">
              <a:buFontTx/>
              <a:buChar char="-"/>
            </a:pPr>
            <a:endParaRPr lang="da-DK" dirty="0"/>
          </a:p>
        </p:txBody>
      </p:sp>
    </p:spTree>
    <p:extLst>
      <p:ext uri="{BB962C8B-B14F-4D97-AF65-F5344CB8AC3E}">
        <p14:creationId xmlns:p14="http://schemas.microsoft.com/office/powerpoint/2010/main" xmlns="" val="3847785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7772400" cy="1080119"/>
          </a:xfrm>
        </p:spPr>
        <p:txBody>
          <a:bodyPr>
            <a:normAutofit/>
          </a:bodyPr>
          <a:lstStyle/>
          <a:p>
            <a:r>
              <a:rPr lang="da-DK" sz="2000" dirty="0" smtClean="0"/>
              <a:t/>
            </a:r>
            <a:br>
              <a:rPr lang="da-DK" sz="2000" dirty="0" smtClean="0"/>
            </a:br>
            <a:r>
              <a:rPr lang="da-DK" sz="2000" dirty="0"/>
              <a:t/>
            </a:r>
            <a:br>
              <a:rPr lang="da-DK" sz="2000" dirty="0"/>
            </a:br>
            <a:endParaRPr lang="da-DK"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96145"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Tekstboks 8"/>
          <p:cNvSpPr txBox="1"/>
          <p:nvPr/>
        </p:nvSpPr>
        <p:spPr>
          <a:xfrm>
            <a:off x="4062413" y="4709755"/>
            <a:ext cx="983991" cy="369332"/>
          </a:xfrm>
          <a:prstGeom prst="rect">
            <a:avLst/>
          </a:prstGeom>
          <a:noFill/>
        </p:spPr>
        <p:txBody>
          <a:bodyPr wrap="square" rtlCol="0">
            <a:spAutoFit/>
          </a:bodyPr>
          <a:lstStyle/>
          <a:p>
            <a:r>
              <a:rPr lang="da-DK" dirty="0" smtClean="0"/>
              <a:t> </a:t>
            </a:r>
            <a:endParaRPr lang="da-DK" dirty="0">
              <a:solidFill>
                <a:schemeClr val="bg1"/>
              </a:solidFill>
            </a:endParaRPr>
          </a:p>
        </p:txBody>
      </p:sp>
      <p:sp>
        <p:nvSpPr>
          <p:cNvPr id="10" name="Tekstboks 9"/>
          <p:cNvSpPr txBox="1"/>
          <p:nvPr/>
        </p:nvSpPr>
        <p:spPr>
          <a:xfrm>
            <a:off x="3131840" y="1268760"/>
            <a:ext cx="2880320" cy="369332"/>
          </a:xfrm>
          <a:prstGeom prst="rect">
            <a:avLst/>
          </a:prstGeom>
          <a:noFill/>
        </p:spPr>
        <p:txBody>
          <a:bodyPr wrap="square" rtlCol="0">
            <a:spAutoFit/>
          </a:bodyPr>
          <a:lstStyle/>
          <a:p>
            <a:r>
              <a:rPr lang="da-DK" dirty="0" smtClean="0"/>
              <a:t>       </a:t>
            </a:r>
            <a:endParaRPr lang="da-DK" dirty="0"/>
          </a:p>
        </p:txBody>
      </p:sp>
      <p:sp>
        <p:nvSpPr>
          <p:cNvPr id="3" name="Tekstboks 2"/>
          <p:cNvSpPr txBox="1"/>
          <p:nvPr/>
        </p:nvSpPr>
        <p:spPr>
          <a:xfrm>
            <a:off x="971600" y="1453426"/>
            <a:ext cx="7488832" cy="5293757"/>
          </a:xfrm>
          <a:prstGeom prst="rect">
            <a:avLst/>
          </a:prstGeom>
          <a:noFill/>
        </p:spPr>
        <p:txBody>
          <a:bodyPr wrap="square" rtlCol="0">
            <a:spAutoFit/>
          </a:bodyPr>
          <a:lstStyle/>
          <a:p>
            <a:r>
              <a:rPr lang="da-DK" dirty="0" smtClean="0"/>
              <a:t>Hvad skal vi gøre for at sikre</a:t>
            </a:r>
          </a:p>
          <a:p>
            <a:endParaRPr lang="da-DK" dirty="0" smtClean="0"/>
          </a:p>
          <a:p>
            <a:r>
              <a:rPr lang="da-DK" sz="6000" b="1" dirty="0" smtClean="0"/>
              <a:t>       FASTHOLDELSE</a:t>
            </a:r>
          </a:p>
          <a:p>
            <a:endParaRPr lang="da-DK" sz="1600" b="1" dirty="0"/>
          </a:p>
          <a:p>
            <a:pPr marL="285750" indent="-285750">
              <a:buFontTx/>
              <a:buChar char="-"/>
            </a:pPr>
            <a:r>
              <a:rPr lang="da-DK" sz="1600" dirty="0" smtClean="0"/>
              <a:t>Spørge de aktive og deres forældre (de mindste) om, hvad der betyder noget for dem i en idrætsklub som vores?</a:t>
            </a:r>
          </a:p>
          <a:p>
            <a:pPr marL="285750" indent="-285750">
              <a:buFontTx/>
              <a:buChar char="-"/>
            </a:pPr>
            <a:r>
              <a:rPr lang="da-DK" sz="1600" dirty="0" smtClean="0"/>
              <a:t>Hvilke gode oplevelser har du haft, og hvad er det dårligste du kan komme i tanke om ved klubben?</a:t>
            </a:r>
          </a:p>
          <a:p>
            <a:pPr marL="285750" indent="-285750">
              <a:buFontTx/>
              <a:buChar char="-"/>
            </a:pPr>
            <a:r>
              <a:rPr lang="da-DK" sz="1600" dirty="0" smtClean="0"/>
              <a:t>Hvad er den bedste ting du har oplevet i klubben?</a:t>
            </a:r>
          </a:p>
          <a:p>
            <a:pPr marL="285750" indent="-285750">
              <a:buFontTx/>
              <a:buChar char="-"/>
            </a:pPr>
            <a:r>
              <a:rPr lang="da-DK" sz="1600" dirty="0" smtClean="0"/>
              <a:t>Hvad har gjort dig mest ked af det eller skuffet i klubben.</a:t>
            </a:r>
          </a:p>
          <a:p>
            <a:pPr marL="285750" indent="-285750">
              <a:buFontTx/>
              <a:buChar char="-"/>
            </a:pPr>
            <a:r>
              <a:rPr lang="da-DK" sz="1600" dirty="0" smtClean="0"/>
              <a:t>Hvilke ting kunne du godt tænke dig skulle være i klubben, men som ikke er der nu?</a:t>
            </a:r>
          </a:p>
          <a:p>
            <a:endParaRPr lang="da-DK" sz="1600" dirty="0"/>
          </a:p>
          <a:p>
            <a:r>
              <a:rPr lang="da-DK" sz="1600" dirty="0" smtClean="0"/>
              <a:t>Spørgsmålene er utallige, men jeg kunne godt tænke mig at samle et lille hold, forældre som trænere, nye som gamle, som kunne se på disse ting i SAK 77. Hvis vi kan bryde det mønster, som en meget stor del af idrætten slås med, har vi fået succes.</a:t>
            </a:r>
          </a:p>
          <a:p>
            <a:endParaRPr lang="da-DK" sz="1600" dirty="0"/>
          </a:p>
          <a:p>
            <a:r>
              <a:rPr lang="da-DK" sz="1600" dirty="0" smtClean="0"/>
              <a:t>Men det kræver at vi har fokus. Og det plejer vi at være gode til i SAK 77!</a:t>
            </a:r>
          </a:p>
          <a:p>
            <a:pPr marL="285750" indent="-285750">
              <a:buFontTx/>
              <a:buChar char="-"/>
            </a:pPr>
            <a:endParaRPr lang="da-DK" dirty="0"/>
          </a:p>
        </p:txBody>
      </p:sp>
    </p:spTree>
    <p:extLst>
      <p:ext uri="{BB962C8B-B14F-4D97-AF65-F5344CB8AC3E}">
        <p14:creationId xmlns:p14="http://schemas.microsoft.com/office/powerpoint/2010/main" xmlns="" val="3781075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7772400" cy="1080119"/>
          </a:xfrm>
        </p:spPr>
        <p:txBody>
          <a:bodyPr>
            <a:normAutofit/>
          </a:bodyPr>
          <a:lstStyle/>
          <a:p>
            <a:r>
              <a:rPr lang="da-DK" sz="2000" dirty="0" smtClean="0"/>
              <a:t/>
            </a:r>
            <a:br>
              <a:rPr lang="da-DK" sz="2000" dirty="0" smtClean="0"/>
            </a:br>
            <a:r>
              <a:rPr lang="da-DK" sz="2000" dirty="0"/>
              <a:t/>
            </a:r>
            <a:br>
              <a:rPr lang="da-DK" sz="2000" dirty="0"/>
            </a:br>
            <a:endParaRPr lang="da-DK"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96145"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Tekstboks 8"/>
          <p:cNvSpPr txBox="1"/>
          <p:nvPr/>
        </p:nvSpPr>
        <p:spPr>
          <a:xfrm>
            <a:off x="4062413" y="4709755"/>
            <a:ext cx="983991" cy="369332"/>
          </a:xfrm>
          <a:prstGeom prst="rect">
            <a:avLst/>
          </a:prstGeom>
          <a:noFill/>
        </p:spPr>
        <p:txBody>
          <a:bodyPr wrap="square" rtlCol="0">
            <a:spAutoFit/>
          </a:bodyPr>
          <a:lstStyle/>
          <a:p>
            <a:r>
              <a:rPr lang="da-DK" dirty="0" smtClean="0"/>
              <a:t> </a:t>
            </a:r>
            <a:endParaRPr lang="da-DK" dirty="0">
              <a:solidFill>
                <a:schemeClr val="bg1"/>
              </a:solidFill>
            </a:endParaRPr>
          </a:p>
        </p:txBody>
      </p:sp>
      <p:sp>
        <p:nvSpPr>
          <p:cNvPr id="10" name="Tekstboks 9"/>
          <p:cNvSpPr txBox="1"/>
          <p:nvPr/>
        </p:nvSpPr>
        <p:spPr>
          <a:xfrm>
            <a:off x="3131840" y="1268760"/>
            <a:ext cx="2880320" cy="369332"/>
          </a:xfrm>
          <a:prstGeom prst="rect">
            <a:avLst/>
          </a:prstGeom>
          <a:noFill/>
        </p:spPr>
        <p:txBody>
          <a:bodyPr wrap="square" rtlCol="0">
            <a:spAutoFit/>
          </a:bodyPr>
          <a:lstStyle/>
          <a:p>
            <a:r>
              <a:rPr lang="da-DK" dirty="0" smtClean="0"/>
              <a:t>       </a:t>
            </a:r>
            <a:endParaRPr lang="da-DK" dirty="0"/>
          </a:p>
        </p:txBody>
      </p:sp>
      <p:sp>
        <p:nvSpPr>
          <p:cNvPr id="3" name="Tekstboks 2"/>
          <p:cNvSpPr txBox="1"/>
          <p:nvPr/>
        </p:nvSpPr>
        <p:spPr>
          <a:xfrm>
            <a:off x="971600" y="1453426"/>
            <a:ext cx="7488832" cy="4278094"/>
          </a:xfrm>
          <a:prstGeom prst="rect">
            <a:avLst/>
          </a:prstGeom>
          <a:noFill/>
        </p:spPr>
        <p:txBody>
          <a:bodyPr wrap="square" rtlCol="0">
            <a:spAutoFit/>
          </a:bodyPr>
          <a:lstStyle/>
          <a:p>
            <a:pPr algn="ctr"/>
            <a:r>
              <a:rPr lang="da-DK" sz="2000" dirty="0" smtClean="0"/>
              <a:t>Aktivitetsberetninger</a:t>
            </a:r>
          </a:p>
          <a:p>
            <a:pPr algn="ctr"/>
            <a:endParaRPr lang="da-DK" dirty="0"/>
          </a:p>
          <a:p>
            <a:pPr algn="ctr"/>
            <a:endParaRPr lang="da-DK" dirty="0" smtClean="0"/>
          </a:p>
          <a:p>
            <a:pPr marL="285750" indent="-285750">
              <a:buFontTx/>
              <a:buChar char="-"/>
            </a:pPr>
            <a:r>
              <a:rPr lang="da-DK" dirty="0" err="1" smtClean="0"/>
              <a:t>GoRun</a:t>
            </a:r>
            <a:r>
              <a:rPr lang="da-DK" dirty="0" smtClean="0"/>
              <a:t> træningsprojekt. Gennemgang v/ Søren Munch</a:t>
            </a:r>
          </a:p>
          <a:p>
            <a:pPr marL="285750" indent="-285750">
              <a:buFontTx/>
              <a:buChar char="-"/>
            </a:pPr>
            <a:endParaRPr lang="da-DK" dirty="0"/>
          </a:p>
          <a:p>
            <a:pPr marL="285750" indent="-285750">
              <a:buFontTx/>
              <a:buChar char="-"/>
            </a:pPr>
            <a:endParaRPr lang="da-DK" dirty="0" smtClean="0"/>
          </a:p>
          <a:p>
            <a:pPr marL="285750" indent="-285750">
              <a:buFontTx/>
              <a:buChar char="-"/>
            </a:pPr>
            <a:r>
              <a:rPr lang="da-DK" dirty="0" err="1" smtClean="0"/>
              <a:t>SkoleCross</a:t>
            </a:r>
            <a:r>
              <a:rPr lang="da-DK" dirty="0" smtClean="0"/>
              <a:t> i Silkeborg Kommune v/ Ole Gadegaard</a:t>
            </a:r>
          </a:p>
          <a:p>
            <a:pPr marL="285750" indent="-285750">
              <a:buFontTx/>
              <a:buChar char="-"/>
            </a:pPr>
            <a:endParaRPr lang="da-DK" dirty="0"/>
          </a:p>
          <a:p>
            <a:pPr marL="285750" indent="-285750">
              <a:buFontTx/>
              <a:buChar char="-"/>
            </a:pPr>
            <a:endParaRPr lang="da-DK" dirty="0" smtClean="0"/>
          </a:p>
          <a:p>
            <a:pPr marL="285750" indent="-285750">
              <a:buFontTx/>
              <a:buChar char="-"/>
            </a:pPr>
            <a:r>
              <a:rPr lang="da-DK" dirty="0" err="1" smtClean="0">
                <a:hlinkClick r:id="rId3" action="ppaction://hlinkpres?slideindex=1&amp;slidetitle="/>
              </a:rPr>
              <a:t>Almindsø</a:t>
            </a:r>
            <a:r>
              <a:rPr lang="da-DK" dirty="0" smtClean="0">
                <a:hlinkClick r:id="rId3" action="ppaction://hlinkpres?slideindex=1&amp;slidetitle="/>
              </a:rPr>
              <a:t> Stafetten </a:t>
            </a:r>
            <a:r>
              <a:rPr lang="da-DK" dirty="0" smtClean="0"/>
              <a:t>v/ Bo Transbøl  </a:t>
            </a:r>
          </a:p>
          <a:p>
            <a:endParaRPr lang="da-DK" dirty="0" smtClean="0"/>
          </a:p>
          <a:p>
            <a:endParaRPr lang="da-DK" dirty="0" smtClean="0"/>
          </a:p>
          <a:p>
            <a:pPr marL="285750" indent="-285750">
              <a:buFontTx/>
              <a:buChar char="-"/>
            </a:pPr>
            <a:r>
              <a:rPr lang="da-DK" dirty="0" smtClean="0"/>
              <a:t>Spar Nord indlæg v/ Steen Kahr Rasmussen</a:t>
            </a:r>
          </a:p>
          <a:p>
            <a:pPr marL="285750" indent="-285750">
              <a:buFontTx/>
              <a:buChar char="-"/>
            </a:pPr>
            <a:endParaRPr lang="da-DK" dirty="0"/>
          </a:p>
          <a:p>
            <a:pPr marL="285750" indent="-285750">
              <a:buFontTx/>
              <a:buChar char="-"/>
            </a:pPr>
            <a:endParaRPr lang="da-DK" dirty="0"/>
          </a:p>
        </p:txBody>
      </p:sp>
    </p:spTree>
    <p:extLst>
      <p:ext uri="{BB962C8B-B14F-4D97-AF65-F5344CB8AC3E}">
        <p14:creationId xmlns:p14="http://schemas.microsoft.com/office/powerpoint/2010/main" xmlns="" val="744121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84785"/>
            <a:ext cx="7772400" cy="1296143"/>
          </a:xfrm>
        </p:spPr>
        <p:txBody>
          <a:bodyPr>
            <a:normAutofit fontScale="90000"/>
          </a:bodyPr>
          <a:lstStyle/>
          <a:p>
            <a:r>
              <a:rPr lang="da-DK" sz="2800" u="sng" dirty="0" smtClean="0"/>
              <a:t>Aftenens program</a:t>
            </a:r>
            <a:r>
              <a:rPr lang="da-DK" sz="2800" dirty="0" smtClean="0"/>
              <a:t/>
            </a:r>
            <a:br>
              <a:rPr lang="da-DK" sz="2800" dirty="0" smtClean="0"/>
            </a:br>
            <a:r>
              <a:rPr lang="da-DK" sz="2800" dirty="0" smtClean="0"/>
              <a:t/>
            </a:r>
            <a:br>
              <a:rPr lang="da-DK" sz="2800" dirty="0" smtClean="0"/>
            </a:br>
            <a:r>
              <a:rPr lang="da-DK" sz="2000" dirty="0" smtClean="0"/>
              <a:t/>
            </a:r>
            <a:br>
              <a:rPr lang="da-DK" sz="2000" dirty="0" smtClean="0"/>
            </a:br>
            <a:r>
              <a:rPr lang="da-DK" sz="2000" dirty="0"/>
              <a:t/>
            </a:r>
            <a:br>
              <a:rPr lang="da-DK" sz="2000" dirty="0"/>
            </a:br>
            <a:endParaRPr lang="da-DK" sz="2000" dirty="0"/>
          </a:p>
        </p:txBody>
      </p:sp>
      <p:sp>
        <p:nvSpPr>
          <p:cNvPr id="3" name="Undertitel 2"/>
          <p:cNvSpPr>
            <a:spLocks noGrp="1"/>
          </p:cNvSpPr>
          <p:nvPr>
            <p:ph type="subTitle" idx="1"/>
          </p:nvPr>
        </p:nvSpPr>
        <p:spPr>
          <a:xfrm>
            <a:off x="1371600" y="1897039"/>
            <a:ext cx="6400800" cy="3741761"/>
          </a:xfrm>
        </p:spPr>
        <p:txBody>
          <a:bodyPr>
            <a:normAutofit/>
          </a:bodyPr>
          <a:lstStyle/>
          <a:p>
            <a:pPr algn="l"/>
            <a:r>
              <a:rPr lang="da-DK" sz="2400" dirty="0" smtClean="0">
                <a:solidFill>
                  <a:schemeClr val="tx1"/>
                </a:solidFill>
              </a:rPr>
              <a:t>18.00 – 19.00   Velkomst + spisning.</a:t>
            </a:r>
          </a:p>
          <a:p>
            <a:pPr algn="l"/>
            <a:r>
              <a:rPr lang="da-DK" sz="2400" dirty="0" smtClean="0">
                <a:solidFill>
                  <a:schemeClr val="tx1"/>
                </a:solidFill>
              </a:rPr>
              <a:t>18.00 – 19.00:  Uddeling af pokaler og diplomer.</a:t>
            </a:r>
          </a:p>
          <a:p>
            <a:pPr algn="l"/>
            <a:r>
              <a:rPr lang="da-DK" sz="2400" dirty="0" smtClean="0">
                <a:solidFill>
                  <a:schemeClr val="tx1"/>
                </a:solidFill>
              </a:rPr>
              <a:t>19.00 – 20.45:  Svømmehallen åben.</a:t>
            </a:r>
          </a:p>
          <a:p>
            <a:pPr algn="l"/>
            <a:r>
              <a:rPr lang="da-DK" sz="2400" dirty="0" smtClean="0">
                <a:solidFill>
                  <a:schemeClr val="tx1"/>
                </a:solidFill>
              </a:rPr>
              <a:t>19.00 – 20.45:  Generalforsamling  SAK 77.</a:t>
            </a:r>
          </a:p>
          <a:p>
            <a:pPr algn="l"/>
            <a:r>
              <a:rPr lang="da-DK" sz="2400" dirty="0" smtClean="0">
                <a:solidFill>
                  <a:schemeClr val="tx1"/>
                </a:solidFill>
              </a:rPr>
              <a:t>20.45 – 21.00:  Svømmehallen lukker.</a:t>
            </a:r>
          </a:p>
          <a:p>
            <a:pPr algn="l"/>
            <a:r>
              <a:rPr lang="da-DK" sz="2400" dirty="0" smtClean="0">
                <a:solidFill>
                  <a:schemeClr val="tx1"/>
                </a:solidFill>
              </a:rPr>
              <a:t>20.45 – 21.00:  Generalforsamlingen slutter.</a:t>
            </a:r>
          </a:p>
          <a:p>
            <a:pPr algn="l"/>
            <a:r>
              <a:rPr lang="da-DK" sz="2400" dirty="0" smtClean="0">
                <a:solidFill>
                  <a:schemeClr val="tx1"/>
                </a:solidFill>
              </a:rPr>
              <a:t>21.00:                 Farvel og tak.</a:t>
            </a:r>
          </a:p>
          <a:p>
            <a:pPr marL="342900" indent="-342900" algn="l">
              <a:buFont typeface="Arial" pitchFamily="34" charset="0"/>
              <a:buChar char="•"/>
            </a:pPr>
            <a:endParaRPr lang="da-DK" sz="2400" dirty="0" smtClean="0">
              <a:solidFill>
                <a:schemeClr val="tx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09713"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00101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Velkommen til Generalforsamling i SAK 77</a:t>
            </a:r>
            <a:endParaRPr lang="da-DK" dirty="0"/>
          </a:p>
        </p:txBody>
      </p:sp>
      <p:sp>
        <p:nvSpPr>
          <p:cNvPr id="3" name="Undertitel 2"/>
          <p:cNvSpPr>
            <a:spLocks noGrp="1"/>
          </p:cNvSpPr>
          <p:nvPr>
            <p:ph type="subTitle" idx="1"/>
          </p:nvPr>
        </p:nvSpPr>
        <p:spPr/>
        <p:txBody>
          <a:bodyPr>
            <a:normAutofit/>
          </a:bodyPr>
          <a:lstStyle/>
          <a:p>
            <a:endParaRPr lang="da-DK" sz="2400" dirty="0" smtClean="0">
              <a:solidFill>
                <a:schemeClr val="tx1"/>
              </a:solidFill>
            </a:endParaRPr>
          </a:p>
          <a:p>
            <a:r>
              <a:rPr lang="da-DK" sz="2400" dirty="0" smtClean="0">
                <a:solidFill>
                  <a:schemeClr val="tx1"/>
                </a:solidFill>
              </a:rPr>
              <a:t>Tirsdag d. 28.01.2014</a:t>
            </a:r>
          </a:p>
          <a:p>
            <a:r>
              <a:rPr lang="da-DK" sz="2400" dirty="0" smtClean="0">
                <a:solidFill>
                  <a:schemeClr val="tx1"/>
                </a:solidFill>
              </a:rPr>
              <a:t>Svømmecenter Nordvest</a:t>
            </a:r>
            <a:endParaRPr lang="da-DK" sz="2400" dirty="0">
              <a:solidFill>
                <a:schemeClr val="tx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09713"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47056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84785"/>
            <a:ext cx="7772400" cy="1296143"/>
          </a:xfrm>
        </p:spPr>
        <p:txBody>
          <a:bodyPr>
            <a:normAutofit fontScale="90000"/>
          </a:bodyPr>
          <a:lstStyle/>
          <a:p>
            <a:r>
              <a:rPr lang="da-DK" sz="2800" u="sng" dirty="0" smtClean="0"/>
              <a:t>Dagsorden generalforsamling</a:t>
            </a:r>
            <a:r>
              <a:rPr lang="da-DK" sz="2800" dirty="0" smtClean="0"/>
              <a:t/>
            </a:r>
            <a:br>
              <a:rPr lang="da-DK" sz="2800" dirty="0" smtClean="0"/>
            </a:br>
            <a:r>
              <a:rPr lang="da-DK" sz="2800" dirty="0" smtClean="0"/>
              <a:t/>
            </a:r>
            <a:br>
              <a:rPr lang="da-DK" sz="2800" dirty="0" smtClean="0"/>
            </a:br>
            <a:r>
              <a:rPr lang="da-DK" sz="2000" dirty="0" smtClean="0"/>
              <a:t/>
            </a:r>
            <a:br>
              <a:rPr lang="da-DK" sz="2000" dirty="0" smtClean="0"/>
            </a:br>
            <a:r>
              <a:rPr lang="da-DK" sz="2000" dirty="0"/>
              <a:t/>
            </a:r>
            <a:br>
              <a:rPr lang="da-DK" sz="2000" dirty="0"/>
            </a:br>
            <a:endParaRPr lang="da-DK" sz="2000" dirty="0"/>
          </a:p>
        </p:txBody>
      </p:sp>
      <p:sp>
        <p:nvSpPr>
          <p:cNvPr id="3" name="Undertitel 2"/>
          <p:cNvSpPr>
            <a:spLocks noGrp="1"/>
          </p:cNvSpPr>
          <p:nvPr>
            <p:ph type="subTitle" idx="1"/>
          </p:nvPr>
        </p:nvSpPr>
        <p:spPr>
          <a:xfrm>
            <a:off x="1371600" y="1897039"/>
            <a:ext cx="6400800" cy="3741761"/>
          </a:xfrm>
        </p:spPr>
        <p:txBody>
          <a:bodyPr>
            <a:normAutofit/>
          </a:bodyPr>
          <a:lstStyle/>
          <a:p>
            <a:pPr marL="457200" indent="-457200" algn="l">
              <a:buFont typeface="+mj-lt"/>
              <a:buAutoNum type="arabicPeriod"/>
            </a:pPr>
            <a:r>
              <a:rPr lang="da-DK" sz="2400" dirty="0" smtClean="0">
                <a:solidFill>
                  <a:schemeClr val="tx1"/>
                </a:solidFill>
              </a:rPr>
              <a:t>Valg af dirigent.</a:t>
            </a:r>
          </a:p>
          <a:p>
            <a:pPr marL="457200" indent="-457200" algn="l">
              <a:buFont typeface="+mj-lt"/>
              <a:buAutoNum type="arabicPeriod"/>
            </a:pPr>
            <a:r>
              <a:rPr lang="da-DK" sz="2400" dirty="0" smtClean="0">
                <a:solidFill>
                  <a:schemeClr val="tx1"/>
                </a:solidFill>
              </a:rPr>
              <a:t>Sportslig beretning.</a:t>
            </a:r>
          </a:p>
          <a:p>
            <a:pPr marL="457200" indent="-457200" algn="l">
              <a:buFont typeface="+mj-lt"/>
              <a:buAutoNum type="arabicPeriod"/>
            </a:pPr>
            <a:r>
              <a:rPr lang="da-DK" sz="2400" dirty="0" smtClean="0">
                <a:solidFill>
                  <a:schemeClr val="tx1"/>
                </a:solidFill>
              </a:rPr>
              <a:t>Aktivitetsberetninger.</a:t>
            </a:r>
          </a:p>
          <a:p>
            <a:pPr marL="457200" indent="-457200" algn="l">
              <a:buFont typeface="+mj-lt"/>
              <a:buAutoNum type="arabicPeriod"/>
            </a:pPr>
            <a:r>
              <a:rPr lang="da-DK" sz="2400" dirty="0" smtClean="0">
                <a:solidFill>
                  <a:schemeClr val="tx1"/>
                </a:solidFill>
                <a:hlinkClick r:id="rId2" action="ppaction://hlinkpres?slideindex=1&amp;slidetitle=Regnskab 2013 Summarisk"/>
              </a:rPr>
              <a:t>Økonomisk beretning.</a:t>
            </a:r>
            <a:endParaRPr lang="da-DK" sz="2400" dirty="0" smtClean="0">
              <a:solidFill>
                <a:schemeClr val="tx1"/>
              </a:solidFill>
            </a:endParaRPr>
          </a:p>
          <a:p>
            <a:pPr marL="457200" indent="-457200" algn="l">
              <a:buFont typeface="+mj-lt"/>
              <a:buAutoNum type="arabicPeriod"/>
            </a:pPr>
            <a:r>
              <a:rPr lang="da-DK" sz="2400" dirty="0" smtClean="0">
                <a:solidFill>
                  <a:schemeClr val="tx1"/>
                </a:solidFill>
              </a:rPr>
              <a:t>Indkomne forslag.</a:t>
            </a:r>
          </a:p>
          <a:p>
            <a:pPr marL="457200" indent="-457200" algn="l">
              <a:buFont typeface="+mj-lt"/>
              <a:buAutoNum type="arabicPeriod"/>
            </a:pPr>
            <a:r>
              <a:rPr lang="da-DK" sz="2400" dirty="0" smtClean="0">
                <a:solidFill>
                  <a:schemeClr val="tx1"/>
                </a:solidFill>
              </a:rPr>
              <a:t>Valg af ledelse.</a:t>
            </a:r>
          </a:p>
          <a:p>
            <a:pPr marL="457200" indent="-457200" algn="l">
              <a:buFont typeface="+mj-lt"/>
              <a:buAutoNum type="arabicPeriod"/>
            </a:pPr>
            <a:r>
              <a:rPr lang="da-DK" sz="2400" dirty="0" smtClean="0">
                <a:solidFill>
                  <a:schemeClr val="tx1"/>
                </a:solidFill>
              </a:rPr>
              <a:t>Valg af revisorer.</a:t>
            </a:r>
          </a:p>
          <a:p>
            <a:pPr marL="457200" indent="-457200" algn="l">
              <a:buFont typeface="+mj-lt"/>
              <a:buAutoNum type="arabicPeriod"/>
            </a:pPr>
            <a:r>
              <a:rPr lang="da-DK" sz="2400" dirty="0" smtClean="0">
                <a:solidFill>
                  <a:schemeClr val="tx1"/>
                </a:solidFill>
              </a:rPr>
              <a:t>Eventuelt.</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09713"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203778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18403"/>
            <a:ext cx="7772400" cy="1296143"/>
          </a:xfrm>
        </p:spPr>
        <p:txBody>
          <a:bodyPr>
            <a:normAutofit/>
          </a:bodyPr>
          <a:lstStyle/>
          <a:p>
            <a:r>
              <a:rPr lang="da-DK" sz="2000" dirty="0"/>
              <a:t/>
            </a:r>
            <a:br>
              <a:rPr lang="da-DK" sz="2000" dirty="0"/>
            </a:br>
            <a:endParaRPr lang="da-DK"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09713"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kstboks 4"/>
          <p:cNvSpPr txBox="1"/>
          <p:nvPr/>
        </p:nvSpPr>
        <p:spPr>
          <a:xfrm>
            <a:off x="1187624" y="1534964"/>
            <a:ext cx="7056784" cy="4524315"/>
          </a:xfrm>
          <a:prstGeom prst="rect">
            <a:avLst/>
          </a:prstGeom>
          <a:noFill/>
        </p:spPr>
        <p:txBody>
          <a:bodyPr wrap="square" rtlCol="0">
            <a:spAutoFit/>
          </a:bodyPr>
          <a:lstStyle/>
          <a:p>
            <a:r>
              <a:rPr lang="da-DK" dirty="0" smtClean="0"/>
              <a:t>2013 var året, hvor vi </a:t>
            </a:r>
          </a:p>
          <a:p>
            <a:endParaRPr lang="da-DK" dirty="0"/>
          </a:p>
          <a:p>
            <a:pPr marL="285750" indent="-285750">
              <a:buFontTx/>
              <a:buChar char="-"/>
            </a:pPr>
            <a:r>
              <a:rPr lang="da-DK" dirty="0" smtClean="0"/>
              <a:t>Havde 125 stævneaktive medlemmer (+40% i.f.t. 2012)</a:t>
            </a:r>
          </a:p>
          <a:p>
            <a:pPr marL="285750" indent="-285750">
              <a:buFontTx/>
              <a:buChar char="-"/>
            </a:pPr>
            <a:endParaRPr lang="da-DK" dirty="0"/>
          </a:p>
          <a:p>
            <a:pPr marL="285750" indent="-285750">
              <a:buFontTx/>
              <a:buChar char="-"/>
            </a:pPr>
            <a:r>
              <a:rPr lang="da-DK" dirty="0" smtClean="0"/>
              <a:t>Deltog i 36 forskellige stævner</a:t>
            </a:r>
          </a:p>
          <a:p>
            <a:pPr marL="285750" indent="-285750">
              <a:buFontTx/>
              <a:buChar char="-"/>
            </a:pPr>
            <a:endParaRPr lang="da-DK" dirty="0"/>
          </a:p>
          <a:p>
            <a:pPr marL="285750" indent="-285750">
              <a:buFontTx/>
              <a:buChar char="-"/>
            </a:pPr>
            <a:r>
              <a:rPr lang="da-DK" dirty="0" smtClean="0"/>
              <a:t>Antallet af ungdomsmedlemmer passerede 130</a:t>
            </a:r>
          </a:p>
          <a:p>
            <a:pPr marL="285750" indent="-285750">
              <a:buFontTx/>
              <a:buChar char="-"/>
            </a:pPr>
            <a:endParaRPr lang="da-DK" dirty="0"/>
          </a:p>
          <a:p>
            <a:pPr marL="285750" indent="-285750">
              <a:buFontTx/>
              <a:buChar char="-"/>
            </a:pPr>
            <a:r>
              <a:rPr lang="da-DK" dirty="0" smtClean="0"/>
              <a:t>Havde 43 deltagere til Vestdanske Mesterskaber for hold</a:t>
            </a:r>
            <a:endParaRPr lang="da-DK" dirty="0"/>
          </a:p>
          <a:p>
            <a:pPr marL="285750" indent="-285750">
              <a:buFontTx/>
              <a:buChar char="-"/>
            </a:pPr>
            <a:endParaRPr lang="da-DK" dirty="0"/>
          </a:p>
          <a:p>
            <a:pPr marL="285750" indent="-285750">
              <a:buFontTx/>
              <a:buChar char="-"/>
            </a:pPr>
            <a:r>
              <a:rPr lang="da-DK" dirty="0" smtClean="0"/>
              <a:t>Afholdte 2 store arrangementer (</a:t>
            </a:r>
            <a:r>
              <a:rPr lang="da-DK" dirty="0" err="1" smtClean="0"/>
              <a:t>Almindsø</a:t>
            </a:r>
            <a:r>
              <a:rPr lang="da-DK" dirty="0" smtClean="0"/>
              <a:t> og DGI)</a:t>
            </a:r>
          </a:p>
          <a:p>
            <a:pPr marL="285750" indent="-285750">
              <a:buFontTx/>
              <a:buChar char="-"/>
            </a:pPr>
            <a:endParaRPr lang="da-DK" dirty="0"/>
          </a:p>
          <a:p>
            <a:pPr marL="285750" indent="-285750">
              <a:buFontTx/>
              <a:buChar char="-"/>
            </a:pPr>
            <a:r>
              <a:rPr lang="da-DK" dirty="0" smtClean="0"/>
              <a:t>Havde en solid og god økonomi, som sikrer vores aktivitetsniveau</a:t>
            </a:r>
          </a:p>
          <a:p>
            <a:pPr marL="285750" indent="-285750">
              <a:buFontTx/>
              <a:buChar char="-"/>
            </a:pPr>
            <a:endParaRPr lang="da-DK" dirty="0"/>
          </a:p>
          <a:p>
            <a:r>
              <a:rPr lang="da-DK" dirty="0" smtClean="0"/>
              <a:t>Og bl.a. vandt 10 guld, 11 sølv og 15 bronze til Danske Mesterskaber.</a:t>
            </a:r>
          </a:p>
          <a:p>
            <a:pPr marL="285750" indent="-285750">
              <a:buFontTx/>
              <a:buChar char="-"/>
            </a:pPr>
            <a:endParaRPr lang="da-DK" dirty="0"/>
          </a:p>
        </p:txBody>
      </p:sp>
    </p:spTree>
    <p:extLst>
      <p:ext uri="{BB962C8B-B14F-4D97-AF65-F5344CB8AC3E}">
        <p14:creationId xmlns:p14="http://schemas.microsoft.com/office/powerpoint/2010/main" xmlns="" val="377412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 calcmode="lin" valueType="num">
                                      <p:cBhvr additive="base">
                                        <p:cTn id="2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 calcmode="lin" valueType="num">
                                      <p:cBhvr additive="base">
                                        <p:cTn id="3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12" end="12"/>
                                            </p:txEl>
                                          </p:spTgt>
                                        </p:tgtEl>
                                        <p:attrNameLst>
                                          <p:attrName>style.visibility</p:attrName>
                                        </p:attrNameLst>
                                      </p:cBhvr>
                                      <p:to>
                                        <p:strVal val="visible"/>
                                      </p:to>
                                    </p:set>
                                    <p:anim calcmode="lin" valueType="num">
                                      <p:cBhvr additive="base">
                                        <p:cTn id="3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14" end="14"/>
                                            </p:txEl>
                                          </p:spTgt>
                                        </p:tgtEl>
                                        <p:attrNameLst>
                                          <p:attrName>style.visibility</p:attrName>
                                        </p:attrNameLst>
                                      </p:cBhvr>
                                      <p:to>
                                        <p:strVal val="visible"/>
                                      </p:to>
                                    </p:set>
                                    <p:anim calcmode="lin" valueType="num">
                                      <p:cBhvr additive="base">
                                        <p:cTn id="43"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18403"/>
            <a:ext cx="7772400" cy="1296143"/>
          </a:xfrm>
        </p:spPr>
        <p:txBody>
          <a:bodyPr>
            <a:normAutofit/>
          </a:bodyPr>
          <a:lstStyle/>
          <a:p>
            <a:r>
              <a:rPr lang="da-DK" sz="2000" dirty="0"/>
              <a:t/>
            </a:r>
            <a:br>
              <a:rPr lang="da-DK" sz="2000" dirty="0"/>
            </a:br>
            <a:endParaRPr lang="da-DK"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09713"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kstboks 4"/>
          <p:cNvSpPr txBox="1"/>
          <p:nvPr/>
        </p:nvSpPr>
        <p:spPr>
          <a:xfrm>
            <a:off x="1187624" y="1534964"/>
            <a:ext cx="7056784" cy="3970318"/>
          </a:xfrm>
          <a:prstGeom prst="rect">
            <a:avLst/>
          </a:prstGeom>
          <a:noFill/>
        </p:spPr>
        <p:txBody>
          <a:bodyPr wrap="square" rtlCol="0">
            <a:spAutoFit/>
          </a:bodyPr>
          <a:lstStyle/>
          <a:p>
            <a:r>
              <a:rPr lang="da-DK" dirty="0" smtClean="0"/>
              <a:t>2014 bliver året, hvor vi</a:t>
            </a:r>
            <a:endParaRPr lang="da-DK" i="1" dirty="0" smtClean="0"/>
          </a:p>
          <a:p>
            <a:pPr marL="285750" indent="-285750">
              <a:buFontTx/>
              <a:buChar char="-"/>
            </a:pPr>
            <a:endParaRPr lang="da-DK" dirty="0"/>
          </a:p>
          <a:p>
            <a:pPr marL="285750" indent="-285750">
              <a:buFontTx/>
              <a:buChar char="-"/>
            </a:pPr>
            <a:r>
              <a:rPr lang="da-DK" dirty="0" smtClean="0"/>
              <a:t>Har brug for at mange flere involverer sig i klubbens daglige arbejde</a:t>
            </a:r>
          </a:p>
          <a:p>
            <a:pPr marL="285750" indent="-285750">
              <a:buFontTx/>
              <a:buChar char="-"/>
            </a:pPr>
            <a:endParaRPr lang="da-DK" dirty="0"/>
          </a:p>
          <a:p>
            <a:pPr marL="285750" indent="-285750">
              <a:buFontTx/>
              <a:buChar char="-"/>
            </a:pPr>
            <a:r>
              <a:rPr lang="da-DK" dirty="0" smtClean="0"/>
              <a:t>Får brug for alle de kompetencer og hjælpende hænder, som de aktives forældre sidder inde med</a:t>
            </a:r>
          </a:p>
          <a:p>
            <a:pPr marL="285750" indent="-285750">
              <a:buFontTx/>
              <a:buChar char="-"/>
            </a:pPr>
            <a:endParaRPr lang="da-DK" dirty="0"/>
          </a:p>
          <a:p>
            <a:pPr marL="285750" indent="-285750">
              <a:buFontTx/>
              <a:buChar char="-"/>
            </a:pPr>
            <a:r>
              <a:rPr lang="da-DK" dirty="0" smtClean="0"/>
              <a:t>Skal have løst en række konkrete opgaver i årets løb</a:t>
            </a:r>
          </a:p>
          <a:p>
            <a:pPr marL="285750" indent="-285750">
              <a:buFontTx/>
              <a:buChar char="-"/>
            </a:pPr>
            <a:endParaRPr lang="da-DK" dirty="0"/>
          </a:p>
          <a:p>
            <a:pPr marL="285750" indent="-285750">
              <a:buFontTx/>
              <a:buChar char="-"/>
            </a:pPr>
            <a:r>
              <a:rPr lang="da-DK" dirty="0" smtClean="0"/>
              <a:t>Skal komme med nye ideer og inspiration til forandring</a:t>
            </a:r>
          </a:p>
          <a:p>
            <a:pPr marL="285750" indent="-285750">
              <a:buFontTx/>
              <a:buChar char="-"/>
            </a:pPr>
            <a:endParaRPr lang="da-DK" dirty="0"/>
          </a:p>
          <a:p>
            <a:pPr marL="285750" indent="-285750">
              <a:buFontTx/>
              <a:buChar char="-"/>
            </a:pPr>
            <a:r>
              <a:rPr lang="da-DK" dirty="0" smtClean="0"/>
              <a:t>Skal have forøget indtægterne i takt med udgifterne</a:t>
            </a:r>
          </a:p>
          <a:p>
            <a:pPr marL="285750" indent="-285750">
              <a:buFontTx/>
              <a:buChar char="-"/>
            </a:pPr>
            <a:endParaRPr lang="da-DK" dirty="0"/>
          </a:p>
          <a:p>
            <a:r>
              <a:rPr lang="da-DK" dirty="0" smtClean="0"/>
              <a:t>         Hvordan ser tingene egentlig ud i dag i vores atletikklub?</a:t>
            </a:r>
            <a:endParaRPr lang="da-DK" dirty="0"/>
          </a:p>
        </p:txBody>
      </p:sp>
    </p:spTree>
    <p:extLst>
      <p:ext uri="{BB962C8B-B14F-4D97-AF65-F5344CB8AC3E}">
        <p14:creationId xmlns:p14="http://schemas.microsoft.com/office/powerpoint/2010/main" xmlns="" val="11523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 calcmode="lin" valueType="num">
                                      <p:cBhvr additive="base">
                                        <p:cTn id="2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 calcmode="lin" valueType="num">
                                      <p:cBhvr additive="base">
                                        <p:cTn id="3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12" end="12"/>
                                            </p:txEl>
                                          </p:spTgt>
                                        </p:tgtEl>
                                        <p:attrNameLst>
                                          <p:attrName>style.visibility</p:attrName>
                                        </p:attrNameLst>
                                      </p:cBhvr>
                                      <p:to>
                                        <p:strVal val="visible"/>
                                      </p:to>
                                    </p:set>
                                    <p:anim calcmode="lin" valueType="num">
                                      <p:cBhvr additive="base">
                                        <p:cTn id="3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2631061344"/>
              </p:ext>
            </p:extLst>
          </p:nvPr>
        </p:nvGraphicFramePr>
        <p:xfrm>
          <a:off x="1538288" y="1988840"/>
          <a:ext cx="6096000" cy="4352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el 1"/>
          <p:cNvSpPr>
            <a:spLocks noGrp="1"/>
          </p:cNvSpPr>
          <p:nvPr>
            <p:ph type="ctrTitle"/>
          </p:nvPr>
        </p:nvSpPr>
        <p:spPr>
          <a:xfrm>
            <a:off x="685800" y="1268761"/>
            <a:ext cx="7772400" cy="1080119"/>
          </a:xfrm>
        </p:spPr>
        <p:txBody>
          <a:bodyPr>
            <a:normAutofit/>
          </a:bodyPr>
          <a:lstStyle/>
          <a:p>
            <a:r>
              <a:rPr lang="da-DK" sz="2000" dirty="0" smtClean="0"/>
              <a:t/>
            </a:r>
            <a:br>
              <a:rPr lang="da-DK" sz="2000" dirty="0" smtClean="0"/>
            </a:br>
            <a:r>
              <a:rPr lang="da-DK" sz="2000" dirty="0"/>
              <a:t/>
            </a:r>
            <a:br>
              <a:rPr lang="da-DK" sz="2000" dirty="0"/>
            </a:br>
            <a:endParaRPr lang="da-DK" sz="2000" dirty="0"/>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496145"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4062413" y="3707557"/>
            <a:ext cx="1017587" cy="10175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Tekstboks 8"/>
          <p:cNvSpPr txBox="1"/>
          <p:nvPr/>
        </p:nvSpPr>
        <p:spPr>
          <a:xfrm>
            <a:off x="4139952" y="4005064"/>
            <a:ext cx="983991" cy="369332"/>
          </a:xfrm>
          <a:prstGeom prst="rect">
            <a:avLst/>
          </a:prstGeom>
          <a:noFill/>
        </p:spPr>
        <p:txBody>
          <a:bodyPr wrap="square" rtlCol="0">
            <a:spAutoFit/>
          </a:bodyPr>
          <a:lstStyle/>
          <a:p>
            <a:r>
              <a:rPr lang="da-DK" dirty="0" smtClean="0"/>
              <a:t> </a:t>
            </a:r>
            <a:r>
              <a:rPr lang="da-DK" dirty="0" smtClean="0">
                <a:solidFill>
                  <a:schemeClr val="bg1"/>
                </a:solidFill>
              </a:rPr>
              <a:t>Aktive</a:t>
            </a:r>
            <a:endParaRPr lang="da-DK" dirty="0">
              <a:solidFill>
                <a:schemeClr val="bg1"/>
              </a:solidFill>
            </a:endParaRPr>
          </a:p>
        </p:txBody>
      </p:sp>
      <p:sp>
        <p:nvSpPr>
          <p:cNvPr id="10" name="Tekstboks 9"/>
          <p:cNvSpPr txBox="1"/>
          <p:nvPr/>
        </p:nvSpPr>
        <p:spPr>
          <a:xfrm>
            <a:off x="3131840" y="1268760"/>
            <a:ext cx="2880320" cy="400110"/>
          </a:xfrm>
          <a:prstGeom prst="rect">
            <a:avLst/>
          </a:prstGeom>
          <a:noFill/>
        </p:spPr>
        <p:txBody>
          <a:bodyPr wrap="square" rtlCol="0">
            <a:spAutoFit/>
          </a:bodyPr>
          <a:lstStyle/>
          <a:p>
            <a:r>
              <a:rPr lang="da-DK" dirty="0" smtClean="0"/>
              <a:t>            </a:t>
            </a:r>
            <a:r>
              <a:rPr lang="da-DK" sz="2000" b="1" dirty="0" smtClean="0"/>
              <a:t>Aktivitetscyklus</a:t>
            </a:r>
            <a:endParaRPr lang="da-DK" sz="2000" b="1" dirty="0"/>
          </a:p>
        </p:txBody>
      </p:sp>
      <p:sp>
        <p:nvSpPr>
          <p:cNvPr id="6" name="Tekstboks 5"/>
          <p:cNvSpPr txBox="1"/>
          <p:nvPr/>
        </p:nvSpPr>
        <p:spPr>
          <a:xfrm>
            <a:off x="5080000" y="1844824"/>
            <a:ext cx="1508224" cy="707886"/>
          </a:xfrm>
          <a:prstGeom prst="rect">
            <a:avLst/>
          </a:prstGeom>
          <a:noFill/>
        </p:spPr>
        <p:txBody>
          <a:bodyPr wrap="square" rtlCol="0">
            <a:spAutoFit/>
          </a:bodyPr>
          <a:lstStyle/>
          <a:p>
            <a:pPr marL="171450" indent="-171450">
              <a:buFont typeface="Arial" pitchFamily="34" charset="0"/>
              <a:buChar char="•"/>
            </a:pPr>
            <a:r>
              <a:rPr lang="da-DK" sz="1000" b="1" dirty="0" smtClean="0"/>
              <a:t>Daglig træning</a:t>
            </a:r>
          </a:p>
          <a:p>
            <a:pPr marL="171450" indent="-171450">
              <a:buFont typeface="Arial" pitchFamily="34" charset="0"/>
              <a:buChar char="•"/>
            </a:pPr>
            <a:r>
              <a:rPr lang="da-DK" sz="1000" b="1" dirty="0" smtClean="0"/>
              <a:t>Træningsplanlægning</a:t>
            </a:r>
          </a:p>
          <a:p>
            <a:pPr marL="171450" indent="-171450">
              <a:buFont typeface="Arial" pitchFamily="34" charset="0"/>
              <a:buChar char="•"/>
            </a:pPr>
            <a:r>
              <a:rPr lang="da-DK" sz="1000" b="1" dirty="0" smtClean="0"/>
              <a:t>Deltagelse ved stævner</a:t>
            </a:r>
            <a:endParaRPr lang="da-DK" sz="1000" b="1" dirty="0"/>
          </a:p>
        </p:txBody>
      </p:sp>
      <p:sp>
        <p:nvSpPr>
          <p:cNvPr id="8" name="Tekstboks 7"/>
          <p:cNvSpPr txBox="1"/>
          <p:nvPr/>
        </p:nvSpPr>
        <p:spPr>
          <a:xfrm>
            <a:off x="6588224" y="2996952"/>
            <a:ext cx="1728192" cy="707886"/>
          </a:xfrm>
          <a:prstGeom prst="rect">
            <a:avLst/>
          </a:prstGeom>
          <a:noFill/>
        </p:spPr>
        <p:txBody>
          <a:bodyPr wrap="square" rtlCol="0">
            <a:spAutoFit/>
          </a:bodyPr>
          <a:lstStyle/>
          <a:p>
            <a:pPr marL="171450" indent="-171450">
              <a:buFont typeface="Arial" pitchFamily="34" charset="0"/>
              <a:buChar char="•"/>
            </a:pPr>
            <a:r>
              <a:rPr lang="da-DK" sz="1000" b="1" dirty="0" smtClean="0"/>
              <a:t>Information vedr. stævne</a:t>
            </a:r>
          </a:p>
          <a:p>
            <a:pPr marL="171450" indent="-171450">
              <a:buFont typeface="Arial" pitchFamily="34" charset="0"/>
              <a:buChar char="•"/>
            </a:pPr>
            <a:r>
              <a:rPr lang="da-DK" sz="1000" b="1" dirty="0" smtClean="0"/>
              <a:t>Tilmelding</a:t>
            </a:r>
          </a:p>
          <a:p>
            <a:pPr marL="171450" indent="-171450">
              <a:buFont typeface="Arial" pitchFamily="34" charset="0"/>
              <a:buChar char="•"/>
            </a:pPr>
            <a:r>
              <a:rPr lang="da-DK" sz="1000" b="1" dirty="0" smtClean="0"/>
              <a:t>Kørsel og deltagelse </a:t>
            </a:r>
          </a:p>
          <a:p>
            <a:endParaRPr lang="da-DK" sz="1000" dirty="0"/>
          </a:p>
        </p:txBody>
      </p:sp>
      <p:sp>
        <p:nvSpPr>
          <p:cNvPr id="11" name="Tekstboks 10"/>
          <p:cNvSpPr txBox="1"/>
          <p:nvPr/>
        </p:nvSpPr>
        <p:spPr>
          <a:xfrm>
            <a:off x="6732240" y="4725144"/>
            <a:ext cx="1584176" cy="1015663"/>
          </a:xfrm>
          <a:prstGeom prst="rect">
            <a:avLst/>
          </a:prstGeom>
          <a:noFill/>
        </p:spPr>
        <p:txBody>
          <a:bodyPr wrap="square" rtlCol="0">
            <a:spAutoFit/>
          </a:bodyPr>
          <a:lstStyle/>
          <a:p>
            <a:pPr marL="171450" indent="-171450">
              <a:buFont typeface="Arial" pitchFamily="34" charset="0"/>
              <a:buChar char="•"/>
            </a:pPr>
            <a:r>
              <a:rPr lang="da-DK" sz="1000" b="1" dirty="0" smtClean="0"/>
              <a:t>Planlægning</a:t>
            </a:r>
          </a:p>
          <a:p>
            <a:pPr marL="171450" indent="-171450">
              <a:buFont typeface="Arial" pitchFamily="34" charset="0"/>
              <a:buChar char="•"/>
            </a:pPr>
            <a:r>
              <a:rPr lang="da-DK" sz="1000" b="1" dirty="0" smtClean="0"/>
              <a:t>Økonomi og Budget</a:t>
            </a:r>
          </a:p>
          <a:p>
            <a:pPr marL="171450" indent="-171450">
              <a:buFont typeface="Arial" pitchFamily="34" charset="0"/>
              <a:buChar char="•"/>
            </a:pPr>
            <a:r>
              <a:rPr lang="da-DK" sz="1000" b="1" dirty="0" smtClean="0"/>
              <a:t>Kontakt til Sportschef</a:t>
            </a:r>
          </a:p>
          <a:p>
            <a:pPr marL="171450" indent="-171450">
              <a:buFont typeface="Arial" pitchFamily="34" charset="0"/>
              <a:buChar char="•"/>
            </a:pPr>
            <a:r>
              <a:rPr lang="da-DK" sz="1000" b="1" dirty="0" smtClean="0"/>
              <a:t>Tilskud</a:t>
            </a:r>
          </a:p>
          <a:p>
            <a:pPr marL="171450" indent="-171450">
              <a:buFont typeface="Arial" pitchFamily="34" charset="0"/>
              <a:buChar char="•"/>
            </a:pPr>
            <a:r>
              <a:rPr lang="da-DK" sz="1000" b="1" dirty="0" smtClean="0"/>
              <a:t>Kontakt til myndigheder</a:t>
            </a:r>
            <a:endParaRPr lang="da-DK" sz="1000" b="1" dirty="0"/>
          </a:p>
        </p:txBody>
      </p:sp>
      <p:sp>
        <p:nvSpPr>
          <p:cNvPr id="12" name="Tekstboks 11"/>
          <p:cNvSpPr txBox="1"/>
          <p:nvPr/>
        </p:nvSpPr>
        <p:spPr>
          <a:xfrm>
            <a:off x="5220072" y="5877272"/>
            <a:ext cx="1944216" cy="553998"/>
          </a:xfrm>
          <a:prstGeom prst="rect">
            <a:avLst/>
          </a:prstGeom>
          <a:noFill/>
        </p:spPr>
        <p:txBody>
          <a:bodyPr wrap="square" rtlCol="0">
            <a:spAutoFit/>
          </a:bodyPr>
          <a:lstStyle/>
          <a:p>
            <a:pPr marL="171450" indent="-171450">
              <a:buFont typeface="Arial" pitchFamily="34" charset="0"/>
              <a:buChar char="•"/>
            </a:pPr>
            <a:r>
              <a:rPr lang="da-DK" sz="1000" b="1" dirty="0" err="1" smtClean="0"/>
              <a:t>Planlægnimg</a:t>
            </a:r>
            <a:r>
              <a:rPr lang="da-DK" sz="1000" b="1" dirty="0" smtClean="0"/>
              <a:t> og organisering</a:t>
            </a:r>
          </a:p>
          <a:p>
            <a:pPr marL="171450" indent="-171450">
              <a:buFont typeface="Arial" pitchFamily="34" charset="0"/>
              <a:buChar char="•"/>
            </a:pPr>
            <a:r>
              <a:rPr lang="da-DK" sz="1000" b="1" dirty="0" smtClean="0"/>
              <a:t>Afholdelse</a:t>
            </a:r>
          </a:p>
          <a:p>
            <a:pPr marL="171450" indent="-171450">
              <a:buFont typeface="Arial" pitchFamily="34" charset="0"/>
              <a:buChar char="•"/>
            </a:pPr>
            <a:r>
              <a:rPr lang="da-DK" sz="1000" b="1" dirty="0" smtClean="0"/>
              <a:t>Evaluering</a:t>
            </a:r>
            <a:endParaRPr lang="da-DK" sz="1000" b="1" dirty="0"/>
          </a:p>
        </p:txBody>
      </p:sp>
      <p:sp>
        <p:nvSpPr>
          <p:cNvPr id="13" name="Tekstboks 12"/>
          <p:cNvSpPr txBox="1"/>
          <p:nvPr/>
        </p:nvSpPr>
        <p:spPr>
          <a:xfrm>
            <a:off x="1115616" y="4725144"/>
            <a:ext cx="1512168" cy="707886"/>
          </a:xfrm>
          <a:prstGeom prst="rect">
            <a:avLst/>
          </a:prstGeom>
          <a:noFill/>
        </p:spPr>
        <p:txBody>
          <a:bodyPr wrap="square" rtlCol="0">
            <a:spAutoFit/>
          </a:bodyPr>
          <a:lstStyle/>
          <a:p>
            <a:pPr marL="171450" indent="-171450">
              <a:buFont typeface="Arial" pitchFamily="34" charset="0"/>
              <a:buChar char="•"/>
            </a:pPr>
            <a:r>
              <a:rPr lang="da-DK" sz="1000" b="1" dirty="0" smtClean="0"/>
              <a:t>Budgetlægning</a:t>
            </a:r>
          </a:p>
          <a:p>
            <a:pPr marL="171450" indent="-171450">
              <a:buFont typeface="Arial" pitchFamily="34" charset="0"/>
              <a:buChar char="•"/>
            </a:pPr>
            <a:r>
              <a:rPr lang="da-DK" sz="1000" b="1" dirty="0" smtClean="0"/>
              <a:t>Daglig drift</a:t>
            </a:r>
          </a:p>
          <a:p>
            <a:pPr marL="171450" indent="-171450">
              <a:buFont typeface="Arial" pitchFamily="34" charset="0"/>
              <a:buChar char="•"/>
            </a:pPr>
            <a:r>
              <a:rPr lang="da-DK" sz="1000" b="1" dirty="0" smtClean="0"/>
              <a:t>Tilskud</a:t>
            </a:r>
          </a:p>
          <a:p>
            <a:pPr marL="171450" indent="-171450">
              <a:buFont typeface="Arial" pitchFamily="34" charset="0"/>
              <a:buChar char="•"/>
            </a:pPr>
            <a:r>
              <a:rPr lang="da-DK" sz="1000" b="1" dirty="0" smtClean="0"/>
              <a:t>Fundraising</a:t>
            </a:r>
            <a:endParaRPr lang="da-DK" sz="1000" b="1" dirty="0"/>
          </a:p>
        </p:txBody>
      </p:sp>
      <p:sp>
        <p:nvSpPr>
          <p:cNvPr id="14" name="Tekstboks 13"/>
          <p:cNvSpPr txBox="1"/>
          <p:nvPr/>
        </p:nvSpPr>
        <p:spPr>
          <a:xfrm>
            <a:off x="755576" y="2198767"/>
            <a:ext cx="1944216" cy="553998"/>
          </a:xfrm>
          <a:prstGeom prst="rect">
            <a:avLst/>
          </a:prstGeom>
          <a:noFill/>
        </p:spPr>
        <p:txBody>
          <a:bodyPr wrap="square" rtlCol="0">
            <a:spAutoFit/>
          </a:bodyPr>
          <a:lstStyle/>
          <a:p>
            <a:pPr marL="171450" indent="-171450">
              <a:buFont typeface="Arial" pitchFamily="34" charset="0"/>
              <a:buChar char="•"/>
            </a:pPr>
            <a:r>
              <a:rPr lang="da-DK" sz="1000" b="1" dirty="0" smtClean="0"/>
              <a:t>Praktiske daglige opgaver</a:t>
            </a:r>
          </a:p>
          <a:p>
            <a:pPr marL="171450" indent="-171450">
              <a:buFont typeface="Arial" pitchFamily="34" charset="0"/>
              <a:buChar char="•"/>
            </a:pPr>
            <a:r>
              <a:rPr lang="da-DK" sz="1000" b="1" dirty="0" smtClean="0"/>
              <a:t>Hjemmeside</a:t>
            </a:r>
          </a:p>
          <a:p>
            <a:pPr marL="171450" indent="-171450">
              <a:buFont typeface="Arial" pitchFamily="34" charset="0"/>
              <a:buChar char="•"/>
            </a:pPr>
            <a:r>
              <a:rPr lang="da-DK" sz="1000" b="1" dirty="0" smtClean="0"/>
              <a:t>Resultatopdatering + statistik</a:t>
            </a:r>
            <a:endParaRPr lang="da-DK" sz="1000" b="1" dirty="0"/>
          </a:p>
        </p:txBody>
      </p:sp>
    </p:spTree>
    <p:extLst>
      <p:ext uri="{BB962C8B-B14F-4D97-AF65-F5344CB8AC3E}">
        <p14:creationId xmlns:p14="http://schemas.microsoft.com/office/powerpoint/2010/main" xmlns="" val="23086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7772400" cy="1080119"/>
          </a:xfrm>
        </p:spPr>
        <p:txBody>
          <a:bodyPr>
            <a:normAutofit/>
          </a:bodyPr>
          <a:lstStyle/>
          <a:p>
            <a:r>
              <a:rPr lang="da-DK" sz="2000" dirty="0" smtClean="0"/>
              <a:t/>
            </a:r>
            <a:br>
              <a:rPr lang="da-DK" sz="2000" dirty="0" smtClean="0"/>
            </a:br>
            <a:r>
              <a:rPr lang="da-DK" sz="2000" dirty="0"/>
              <a:t/>
            </a:r>
            <a:br>
              <a:rPr lang="da-DK" sz="2000" dirty="0"/>
            </a:br>
            <a:endParaRPr lang="da-DK"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96145"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Tekstboks 8"/>
          <p:cNvSpPr txBox="1"/>
          <p:nvPr/>
        </p:nvSpPr>
        <p:spPr>
          <a:xfrm>
            <a:off x="4062413" y="4709755"/>
            <a:ext cx="983991" cy="369332"/>
          </a:xfrm>
          <a:prstGeom prst="rect">
            <a:avLst/>
          </a:prstGeom>
          <a:noFill/>
        </p:spPr>
        <p:txBody>
          <a:bodyPr wrap="square" rtlCol="0">
            <a:spAutoFit/>
          </a:bodyPr>
          <a:lstStyle/>
          <a:p>
            <a:r>
              <a:rPr lang="da-DK" dirty="0" smtClean="0"/>
              <a:t> </a:t>
            </a:r>
            <a:endParaRPr lang="da-DK" dirty="0">
              <a:solidFill>
                <a:schemeClr val="bg1"/>
              </a:solidFill>
            </a:endParaRPr>
          </a:p>
        </p:txBody>
      </p:sp>
      <p:sp>
        <p:nvSpPr>
          <p:cNvPr id="10" name="Tekstboks 9"/>
          <p:cNvSpPr txBox="1"/>
          <p:nvPr/>
        </p:nvSpPr>
        <p:spPr>
          <a:xfrm>
            <a:off x="3131840" y="1268760"/>
            <a:ext cx="2880320" cy="369332"/>
          </a:xfrm>
          <a:prstGeom prst="rect">
            <a:avLst/>
          </a:prstGeom>
          <a:noFill/>
        </p:spPr>
        <p:txBody>
          <a:bodyPr wrap="square" rtlCol="0">
            <a:spAutoFit/>
          </a:bodyPr>
          <a:lstStyle/>
          <a:p>
            <a:r>
              <a:rPr lang="da-DK" dirty="0" smtClean="0"/>
              <a:t>       </a:t>
            </a:r>
            <a:endParaRPr lang="da-DK" dirty="0"/>
          </a:p>
        </p:txBody>
      </p:sp>
      <p:sp>
        <p:nvSpPr>
          <p:cNvPr id="3" name="Tekstboks 2"/>
          <p:cNvSpPr txBox="1"/>
          <p:nvPr/>
        </p:nvSpPr>
        <p:spPr>
          <a:xfrm>
            <a:off x="971600" y="1453426"/>
            <a:ext cx="7488832" cy="4524315"/>
          </a:xfrm>
          <a:prstGeom prst="rect">
            <a:avLst/>
          </a:prstGeom>
          <a:noFill/>
        </p:spPr>
        <p:txBody>
          <a:bodyPr wrap="square" rtlCol="0">
            <a:spAutoFit/>
          </a:bodyPr>
          <a:lstStyle/>
          <a:p>
            <a:r>
              <a:rPr lang="da-DK" dirty="0"/>
              <a:t> </a:t>
            </a:r>
            <a:r>
              <a:rPr lang="da-DK" dirty="0" smtClean="0"/>
              <a:t> Atletik er i SAK 77 ensbetydende med:</a:t>
            </a:r>
          </a:p>
          <a:p>
            <a:endParaRPr lang="da-DK" i="1" dirty="0"/>
          </a:p>
          <a:p>
            <a:pPr marL="285750" indent="-285750">
              <a:buFontTx/>
              <a:buChar char="-"/>
            </a:pPr>
            <a:r>
              <a:rPr lang="da-DK" dirty="0" smtClean="0"/>
              <a:t>Muligheder for at komme i god form</a:t>
            </a:r>
          </a:p>
          <a:p>
            <a:pPr marL="285750" indent="-285750">
              <a:buFontTx/>
              <a:buChar char="-"/>
            </a:pPr>
            <a:r>
              <a:rPr lang="da-DK" dirty="0" smtClean="0"/>
              <a:t>Gode venskaber</a:t>
            </a:r>
          </a:p>
          <a:p>
            <a:pPr marL="285750" indent="-285750">
              <a:buFontTx/>
              <a:buChar char="-"/>
            </a:pPr>
            <a:r>
              <a:rPr lang="da-DK" dirty="0" smtClean="0"/>
              <a:t>Godt socialt miljø</a:t>
            </a:r>
          </a:p>
          <a:p>
            <a:pPr marL="285750" indent="-285750">
              <a:buFontTx/>
              <a:buChar char="-"/>
            </a:pPr>
            <a:r>
              <a:rPr lang="da-DK" dirty="0" smtClean="0"/>
              <a:t>Masser af oplevelser</a:t>
            </a:r>
          </a:p>
          <a:p>
            <a:pPr marL="285750" indent="-285750">
              <a:buFontTx/>
              <a:buChar char="-"/>
            </a:pPr>
            <a:r>
              <a:rPr lang="da-DK" dirty="0" smtClean="0"/>
              <a:t>Kan rumme både de seriøse og dem som laver fis og ballade</a:t>
            </a:r>
          </a:p>
          <a:p>
            <a:pPr marL="285750" indent="-285750">
              <a:buFontTx/>
              <a:buChar char="-"/>
            </a:pPr>
            <a:r>
              <a:rPr lang="da-DK" dirty="0" smtClean="0"/>
              <a:t>Individuelle mål, hvis det er det du vil</a:t>
            </a:r>
          </a:p>
          <a:p>
            <a:pPr marL="285750" indent="-285750">
              <a:buFontTx/>
              <a:buChar char="-"/>
            </a:pPr>
            <a:endParaRPr lang="da-DK" dirty="0"/>
          </a:p>
          <a:p>
            <a:r>
              <a:rPr lang="da-DK" dirty="0" smtClean="0"/>
              <a:t>Det er måske derfor atletikken bliver kaldt ”Idrætten for Livet”</a:t>
            </a:r>
          </a:p>
          <a:p>
            <a:endParaRPr lang="da-DK" dirty="0"/>
          </a:p>
          <a:p>
            <a:endParaRPr lang="da-DK" dirty="0" smtClean="0"/>
          </a:p>
          <a:p>
            <a:endParaRPr lang="da-DK" dirty="0" smtClean="0"/>
          </a:p>
          <a:p>
            <a:pPr marL="285750" indent="-285750">
              <a:buFontTx/>
              <a:buChar char="-"/>
            </a:pPr>
            <a:endParaRPr lang="da-DK" dirty="0" smtClean="0"/>
          </a:p>
          <a:p>
            <a:endParaRPr lang="da-DK" dirty="0"/>
          </a:p>
          <a:p>
            <a:endParaRPr lang="da-DK"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40929" y="4533478"/>
            <a:ext cx="2466975" cy="1847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60032" y="4376117"/>
            <a:ext cx="1771650" cy="229324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963858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4"/>
                                        </p:tgtEl>
                                        <p:attrNameLst>
                                          <p:attrName>style.visibility</p:attrName>
                                        </p:attrNameLst>
                                      </p:cBhvr>
                                      <p:to>
                                        <p:strVal val="visible"/>
                                      </p:to>
                                    </p:set>
                                    <p:anim calcmode="lin" valueType="num">
                                      <p:cBhvr additive="base">
                                        <p:cTn id="56" dur="500" fill="hold"/>
                                        <p:tgtEl>
                                          <p:spTgt spid="4"/>
                                        </p:tgtEl>
                                        <p:attrNameLst>
                                          <p:attrName>ppt_x</p:attrName>
                                        </p:attrNameLst>
                                      </p:cBhvr>
                                      <p:tavLst>
                                        <p:tav tm="0">
                                          <p:val>
                                            <p:strVal val="#ppt_x"/>
                                          </p:val>
                                        </p:tav>
                                        <p:tav tm="100000">
                                          <p:val>
                                            <p:strVal val="#ppt_x"/>
                                          </p:val>
                                        </p:tav>
                                      </p:tavLst>
                                    </p:anim>
                                    <p:anim calcmode="lin" valueType="num">
                                      <p:cBhvr additive="base">
                                        <p:cTn id="5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1027"/>
                                        </p:tgtEl>
                                        <p:attrNameLst>
                                          <p:attrName>style.visibility</p:attrName>
                                        </p:attrNameLst>
                                      </p:cBhvr>
                                      <p:to>
                                        <p:strVal val="visible"/>
                                      </p:to>
                                    </p:set>
                                    <p:animEffect transition="in" filter="fade">
                                      <p:cBhvr>
                                        <p:cTn id="62" dur="1000"/>
                                        <p:tgtEl>
                                          <p:spTgt spid="1027"/>
                                        </p:tgtEl>
                                      </p:cBhvr>
                                    </p:animEffect>
                                    <p:anim calcmode="lin" valueType="num">
                                      <p:cBhvr>
                                        <p:cTn id="63" dur="1000" fill="hold"/>
                                        <p:tgtEl>
                                          <p:spTgt spid="1027"/>
                                        </p:tgtEl>
                                        <p:attrNameLst>
                                          <p:attrName>ppt_x</p:attrName>
                                        </p:attrNameLst>
                                      </p:cBhvr>
                                      <p:tavLst>
                                        <p:tav tm="0">
                                          <p:val>
                                            <p:strVal val="#ppt_x"/>
                                          </p:val>
                                        </p:tav>
                                        <p:tav tm="100000">
                                          <p:val>
                                            <p:strVal val="#ppt_x"/>
                                          </p:val>
                                        </p:tav>
                                      </p:tavLst>
                                    </p:anim>
                                    <p:anim calcmode="lin" valueType="num">
                                      <p:cBhvr>
                                        <p:cTn id="64"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7772400" cy="1080119"/>
          </a:xfrm>
        </p:spPr>
        <p:txBody>
          <a:bodyPr>
            <a:normAutofit/>
          </a:bodyPr>
          <a:lstStyle/>
          <a:p>
            <a:r>
              <a:rPr lang="da-DK" sz="2000" dirty="0" smtClean="0"/>
              <a:t/>
            </a:r>
            <a:br>
              <a:rPr lang="da-DK" sz="2000" dirty="0" smtClean="0"/>
            </a:br>
            <a:r>
              <a:rPr lang="da-DK" sz="2000" dirty="0"/>
              <a:t/>
            </a:r>
            <a:br>
              <a:rPr lang="da-DK" sz="2000" dirty="0"/>
            </a:br>
            <a:endParaRPr lang="da-DK"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96145" y="404664"/>
            <a:ext cx="6124575" cy="571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Tekstboks 8"/>
          <p:cNvSpPr txBox="1"/>
          <p:nvPr/>
        </p:nvSpPr>
        <p:spPr>
          <a:xfrm>
            <a:off x="4062413" y="4709755"/>
            <a:ext cx="983991" cy="369332"/>
          </a:xfrm>
          <a:prstGeom prst="rect">
            <a:avLst/>
          </a:prstGeom>
          <a:noFill/>
        </p:spPr>
        <p:txBody>
          <a:bodyPr wrap="square" rtlCol="0">
            <a:spAutoFit/>
          </a:bodyPr>
          <a:lstStyle/>
          <a:p>
            <a:r>
              <a:rPr lang="da-DK" dirty="0" smtClean="0"/>
              <a:t> </a:t>
            </a:r>
            <a:endParaRPr lang="da-DK" dirty="0">
              <a:solidFill>
                <a:schemeClr val="bg1"/>
              </a:solidFill>
            </a:endParaRPr>
          </a:p>
        </p:txBody>
      </p:sp>
      <p:sp>
        <p:nvSpPr>
          <p:cNvPr id="10" name="Tekstboks 9"/>
          <p:cNvSpPr txBox="1"/>
          <p:nvPr/>
        </p:nvSpPr>
        <p:spPr>
          <a:xfrm>
            <a:off x="3131840" y="1268760"/>
            <a:ext cx="2880320" cy="369332"/>
          </a:xfrm>
          <a:prstGeom prst="rect">
            <a:avLst/>
          </a:prstGeom>
          <a:noFill/>
        </p:spPr>
        <p:txBody>
          <a:bodyPr wrap="square" rtlCol="0">
            <a:spAutoFit/>
          </a:bodyPr>
          <a:lstStyle/>
          <a:p>
            <a:r>
              <a:rPr lang="da-DK" dirty="0" smtClean="0"/>
              <a:t>       </a:t>
            </a:r>
            <a:endParaRPr lang="da-DK" dirty="0"/>
          </a:p>
        </p:txBody>
      </p:sp>
      <p:sp>
        <p:nvSpPr>
          <p:cNvPr id="3" name="Tekstboks 2"/>
          <p:cNvSpPr txBox="1"/>
          <p:nvPr/>
        </p:nvSpPr>
        <p:spPr>
          <a:xfrm>
            <a:off x="971600" y="1453426"/>
            <a:ext cx="7488832" cy="5355312"/>
          </a:xfrm>
          <a:prstGeom prst="rect">
            <a:avLst/>
          </a:prstGeom>
          <a:noFill/>
        </p:spPr>
        <p:txBody>
          <a:bodyPr wrap="square" rtlCol="0">
            <a:spAutoFit/>
          </a:bodyPr>
          <a:lstStyle/>
          <a:p>
            <a:r>
              <a:rPr lang="da-DK" dirty="0" smtClean="0"/>
              <a:t>SAK 77 er lykkedes med rigtig mange ting de seneste år, fordi vi har fokuseret. </a:t>
            </a:r>
          </a:p>
          <a:p>
            <a:endParaRPr lang="da-DK" dirty="0" smtClean="0"/>
          </a:p>
          <a:p>
            <a:r>
              <a:rPr lang="da-DK" dirty="0" smtClean="0"/>
              <a:t>Vi har fået</a:t>
            </a:r>
          </a:p>
          <a:p>
            <a:endParaRPr lang="da-DK" dirty="0"/>
          </a:p>
          <a:p>
            <a:pPr marL="285750" indent="-285750">
              <a:buFontTx/>
              <a:buChar char="-"/>
            </a:pPr>
            <a:r>
              <a:rPr lang="da-DK" dirty="0" smtClean="0"/>
              <a:t>Massiv medlemstilgang</a:t>
            </a:r>
          </a:p>
          <a:p>
            <a:pPr marL="285750" indent="-285750">
              <a:buFontTx/>
              <a:buChar char="-"/>
            </a:pPr>
            <a:r>
              <a:rPr lang="da-DK" dirty="0" smtClean="0"/>
              <a:t>Øgede sportslige aktiviteter</a:t>
            </a:r>
          </a:p>
          <a:p>
            <a:pPr marL="285750" indent="-285750">
              <a:buFontTx/>
              <a:buChar char="-"/>
            </a:pPr>
            <a:r>
              <a:rPr lang="da-DK" dirty="0" smtClean="0"/>
              <a:t>Flere trænere</a:t>
            </a:r>
          </a:p>
          <a:p>
            <a:pPr marL="285750" indent="-285750">
              <a:buFontTx/>
              <a:buChar char="-"/>
            </a:pPr>
            <a:r>
              <a:rPr lang="da-DK" dirty="0" smtClean="0"/>
              <a:t>Gode træningsforhold</a:t>
            </a:r>
          </a:p>
          <a:p>
            <a:pPr marL="285750" indent="-285750">
              <a:buFontTx/>
              <a:buChar char="-"/>
            </a:pPr>
            <a:r>
              <a:rPr lang="da-DK" dirty="0" smtClean="0"/>
              <a:t>Og meget </a:t>
            </a:r>
            <a:r>
              <a:rPr lang="da-DK" dirty="0" err="1" smtClean="0"/>
              <a:t>meget</a:t>
            </a:r>
            <a:r>
              <a:rPr lang="da-DK" dirty="0" smtClean="0"/>
              <a:t> mere….</a:t>
            </a:r>
          </a:p>
          <a:p>
            <a:pPr marL="285750" indent="-285750">
              <a:buFontTx/>
              <a:buChar char="-"/>
            </a:pPr>
            <a:endParaRPr lang="da-DK" dirty="0"/>
          </a:p>
          <a:p>
            <a:r>
              <a:rPr lang="da-DK" dirty="0" smtClean="0"/>
              <a:t>Men er der noget vi har glemt???</a:t>
            </a:r>
          </a:p>
          <a:p>
            <a:endParaRPr lang="da-DK" dirty="0"/>
          </a:p>
          <a:p>
            <a:r>
              <a:rPr lang="da-DK" dirty="0" smtClean="0"/>
              <a:t>Hvordan gik det herreholdet i Elitedivisionen ?  (Vi vandt bronze i 1991).</a:t>
            </a:r>
          </a:p>
          <a:p>
            <a:endParaRPr lang="da-DK" dirty="0"/>
          </a:p>
          <a:p>
            <a:r>
              <a:rPr lang="da-DK" dirty="0" smtClean="0"/>
              <a:t>Hvilken placering fik dameholdet i landsturneringen?</a:t>
            </a:r>
          </a:p>
          <a:p>
            <a:endParaRPr lang="da-DK" dirty="0"/>
          </a:p>
          <a:p>
            <a:r>
              <a:rPr lang="da-DK" dirty="0" smtClean="0"/>
              <a:t>Hvor mange deltog på klubbens veteranhold?</a:t>
            </a:r>
          </a:p>
          <a:p>
            <a:endParaRPr lang="da-DK" dirty="0" smtClean="0"/>
          </a:p>
          <a:p>
            <a:pPr marL="285750" indent="-285750">
              <a:buFontTx/>
              <a:buChar char="-"/>
            </a:pPr>
            <a:endParaRPr lang="da-DK" dirty="0"/>
          </a:p>
        </p:txBody>
      </p:sp>
    </p:spTree>
    <p:extLst>
      <p:ext uri="{BB962C8B-B14F-4D97-AF65-F5344CB8AC3E}">
        <p14:creationId xmlns:p14="http://schemas.microsoft.com/office/powerpoint/2010/main" xmlns="" val="3373322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fade">
                                      <p:cBhvr>
                                        <p:cTn id="7" dur="1000"/>
                                        <p:tgtEl>
                                          <p:spTgt spid="3">
                                            <p:txEl>
                                              <p:pRg st="10" end="10"/>
                                            </p:txEl>
                                          </p:spTgt>
                                        </p:tgtEl>
                                      </p:cBhvr>
                                    </p:animEffect>
                                    <p:anim calcmode="lin" valueType="num">
                                      <p:cBhvr>
                                        <p:cTn id="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2" end="12"/>
                                            </p:txEl>
                                          </p:spTgt>
                                        </p:tgtEl>
                                        <p:attrNameLst>
                                          <p:attrName>style.visibility</p:attrName>
                                        </p:attrNameLst>
                                      </p:cBhvr>
                                      <p:to>
                                        <p:strVal val="visible"/>
                                      </p:to>
                                    </p:set>
                                    <p:anim calcmode="lin" valueType="num">
                                      <p:cBhvr additive="base">
                                        <p:cTn id="14"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4" end="14"/>
                                            </p:txEl>
                                          </p:spTgt>
                                        </p:tgtEl>
                                        <p:attrNameLst>
                                          <p:attrName>style.visibility</p:attrName>
                                        </p:attrNameLst>
                                      </p:cBhvr>
                                      <p:to>
                                        <p:strVal val="visible"/>
                                      </p:to>
                                    </p:set>
                                    <p:anim calcmode="lin" valueType="num">
                                      <p:cBhvr additive="base">
                                        <p:cTn id="20"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16" end="16"/>
                                            </p:txEl>
                                          </p:spTgt>
                                        </p:tgtEl>
                                        <p:attrNameLst>
                                          <p:attrName>style.visibility</p:attrName>
                                        </p:attrNameLst>
                                      </p:cBhvr>
                                      <p:to>
                                        <p:strVal val="visible"/>
                                      </p:to>
                                    </p:set>
                                    <p:anim calcmode="lin" valueType="num">
                                      <p:cBhvr additive="base">
                                        <p:cTn id="26"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605</TotalTime>
  <Words>780</Words>
  <Application>Microsoft Office PowerPoint</Application>
  <PresentationFormat>Skærmshow (4:3)</PresentationFormat>
  <Paragraphs>171</Paragraphs>
  <Slides>12</Slides>
  <Notes>0</Notes>
  <HiddenSlides>0</HiddenSlides>
  <MMClips>0</MMClips>
  <ScaleCrop>false</ScaleCrop>
  <HeadingPairs>
    <vt:vector size="4" baseType="variant">
      <vt:variant>
        <vt:lpstr>Tema</vt:lpstr>
      </vt:variant>
      <vt:variant>
        <vt:i4>1</vt:i4>
      </vt:variant>
      <vt:variant>
        <vt:lpstr>Diastitler</vt:lpstr>
      </vt:variant>
      <vt:variant>
        <vt:i4>12</vt:i4>
      </vt:variant>
    </vt:vector>
  </HeadingPairs>
  <TitlesOfParts>
    <vt:vector size="13" baseType="lpstr">
      <vt:lpstr>Kontortema</vt:lpstr>
      <vt:lpstr>Velkommen til Generalforsamling og Pokalfest i SAK 77</vt:lpstr>
      <vt:lpstr>Aftenens program    </vt:lpstr>
      <vt:lpstr>Velkommen til Generalforsamling i SAK 77</vt:lpstr>
      <vt:lpstr>Dagsorden generalforsamling    </vt:lpstr>
      <vt:lpstr> </vt:lpstr>
      <vt:lpstr> </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Velkommen til Generalforsamling i SAK 77</dc:title>
  <dc:creator>Morten</dc:creator>
  <cp:lastModifiedBy>mobl01</cp:lastModifiedBy>
  <cp:revision>46</cp:revision>
  <dcterms:created xsi:type="dcterms:W3CDTF">2013-01-28T18:14:36Z</dcterms:created>
  <dcterms:modified xsi:type="dcterms:W3CDTF">2014-01-28T12:08:22Z</dcterms:modified>
</cp:coreProperties>
</file>